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4.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2"/>
  </p:notesMasterIdLst>
  <p:handoutMasterIdLst>
    <p:handoutMasterId r:id="rId23"/>
  </p:handoutMasterIdLst>
  <p:sldIdLst>
    <p:sldId id="259" r:id="rId2"/>
    <p:sldId id="321" r:id="rId3"/>
    <p:sldId id="314" r:id="rId4"/>
    <p:sldId id="316" r:id="rId5"/>
    <p:sldId id="256" r:id="rId6"/>
    <p:sldId id="295" r:id="rId7"/>
    <p:sldId id="296" r:id="rId8"/>
    <p:sldId id="297" r:id="rId9"/>
    <p:sldId id="303" r:id="rId10"/>
    <p:sldId id="298" r:id="rId11"/>
    <p:sldId id="301" r:id="rId12"/>
    <p:sldId id="319" r:id="rId13"/>
    <p:sldId id="300" r:id="rId14"/>
    <p:sldId id="320" r:id="rId15"/>
    <p:sldId id="262" r:id="rId16"/>
    <p:sldId id="312" r:id="rId17"/>
    <p:sldId id="307" r:id="rId18"/>
    <p:sldId id="308" r:id="rId19"/>
    <p:sldId id="318" r:id="rId20"/>
    <p:sldId id="309" r:id="rId21"/>
  </p:sldIdLst>
  <p:sldSz cx="9144000" cy="6858000" type="screen4x3"/>
  <p:notesSz cx="7102475" cy="93884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32" userDrawn="1">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Grace John Stewart" initials=""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83B4"/>
    <a:srgbClr val="FAB16A"/>
    <a:srgbClr val="000000"/>
    <a:srgbClr val="26247B"/>
    <a:srgbClr val="FFCCCC"/>
    <a:srgbClr val="FFFF66"/>
    <a:srgbClr val="C3BEB4"/>
    <a:srgbClr val="1CB2EE"/>
    <a:srgbClr val="5DBBB0"/>
    <a:srgbClr val="EA448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29" autoAdjust="0"/>
    <p:restoredTop sz="76214" autoAdjust="0"/>
  </p:normalViewPr>
  <p:slideViewPr>
    <p:cSldViewPr snapToGrid="0" snapToObjects="1">
      <p:cViewPr>
        <p:scale>
          <a:sx n="48" d="100"/>
          <a:sy n="48" d="100"/>
        </p:scale>
        <p:origin x="992" y="44"/>
      </p:cViewPr>
      <p:guideLst>
        <p:guide orient="horz" pos="2232"/>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jilli\Dropbox\DREAMS\Data\IAS%20abstracts\PrEP%20uptake%20ANC%20PNC\Slide%20Figures_2018-1-10.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jilli\Dropbox\DREAMS\Data\IAS%20abstracts\PrEP%20uptake%20ANC%20PNC\Slide%20Figures_2018-1-10.xlsx"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3943386014848994"/>
          <c:y val="0.21772302351018746"/>
          <c:w val="0.47222212527378066"/>
          <c:h val="0.69503128639562117"/>
        </c:manualLayout>
      </c:layout>
      <c:pieChart>
        <c:varyColors val="1"/>
        <c:ser>
          <c:idx val="0"/>
          <c:order val="0"/>
          <c:tx>
            <c:strRef>
              <c:f>Sheet1!$B$1</c:f>
              <c:strCache>
                <c:ptCount val="1"/>
                <c:pt idx="0">
                  <c:v>Series 1</c:v>
                </c:pt>
              </c:strCache>
            </c:strRef>
          </c:tx>
          <c:spPr>
            <a:ln>
              <a:solidFill>
                <a:schemeClr val="accent1"/>
              </a:solidFill>
            </a:ln>
          </c:spPr>
          <c:dPt>
            <c:idx val="0"/>
            <c:bubble3D val="0"/>
            <c:spPr>
              <a:solidFill>
                <a:schemeClr val="accent1"/>
              </a:solidFill>
              <a:ln w="19050">
                <a:solidFill>
                  <a:schemeClr val="accent1"/>
                </a:solidFill>
              </a:ln>
              <a:effectLst/>
            </c:spPr>
            <c:extLst>
              <c:ext xmlns:c16="http://schemas.microsoft.com/office/drawing/2014/chart" uri="{C3380CC4-5D6E-409C-BE32-E72D297353CC}">
                <c16:uniqueId val="{00000001-D134-4123-801E-7C47F906961C}"/>
              </c:ext>
            </c:extLst>
          </c:dPt>
          <c:dPt>
            <c:idx val="1"/>
            <c:bubble3D val="0"/>
            <c:spPr>
              <a:solidFill>
                <a:schemeClr val="accent2"/>
              </a:solidFill>
              <a:ln w="19050">
                <a:solidFill>
                  <a:schemeClr val="accent1"/>
                </a:solidFill>
              </a:ln>
              <a:effectLst/>
            </c:spPr>
            <c:extLst>
              <c:ext xmlns:c16="http://schemas.microsoft.com/office/drawing/2014/chart" uri="{C3380CC4-5D6E-409C-BE32-E72D297353CC}">
                <c16:uniqueId val="{00000003-D134-4123-801E-7C47F906961C}"/>
              </c:ext>
            </c:extLst>
          </c:dPt>
          <c:dPt>
            <c:idx val="2"/>
            <c:bubble3D val="0"/>
            <c:spPr>
              <a:solidFill>
                <a:schemeClr val="accent3"/>
              </a:solidFill>
              <a:ln w="19050">
                <a:solidFill>
                  <a:schemeClr val="accent1"/>
                </a:solidFill>
              </a:ln>
              <a:effectLst/>
            </c:spPr>
            <c:extLst>
              <c:ext xmlns:c16="http://schemas.microsoft.com/office/drawing/2014/chart" uri="{C3380CC4-5D6E-409C-BE32-E72D297353CC}">
                <c16:uniqueId val="{00000005-D134-4123-801E-7C47F906961C}"/>
              </c:ext>
            </c:extLst>
          </c:dPt>
          <c:dPt>
            <c:idx val="3"/>
            <c:bubble3D val="0"/>
            <c:spPr>
              <a:solidFill>
                <a:schemeClr val="accent4"/>
              </a:solidFill>
              <a:ln w="19050">
                <a:solidFill>
                  <a:schemeClr val="accent1"/>
                </a:solidFill>
              </a:ln>
              <a:effectLst/>
            </c:spPr>
            <c:extLst>
              <c:ext xmlns:c16="http://schemas.microsoft.com/office/drawing/2014/chart" uri="{C3380CC4-5D6E-409C-BE32-E72D297353CC}">
                <c16:uniqueId val="{00000007-D134-4123-801E-7C47F906961C}"/>
              </c:ext>
            </c:extLst>
          </c:dPt>
          <c:dPt>
            <c:idx val="4"/>
            <c:bubble3D val="0"/>
            <c:spPr>
              <a:solidFill>
                <a:schemeClr val="accent5"/>
              </a:solidFill>
              <a:ln w="19050">
                <a:solidFill>
                  <a:schemeClr val="accent1"/>
                </a:solidFill>
              </a:ln>
              <a:effectLst/>
            </c:spPr>
            <c:extLst>
              <c:ext xmlns:c16="http://schemas.microsoft.com/office/drawing/2014/chart" uri="{C3380CC4-5D6E-409C-BE32-E72D297353CC}">
                <c16:uniqueId val="{00000009-D134-4123-801E-7C47F906961C}"/>
              </c:ext>
            </c:extLst>
          </c:dPt>
          <c:dPt>
            <c:idx val="5"/>
            <c:bubble3D val="0"/>
            <c:spPr>
              <a:solidFill>
                <a:schemeClr val="accent6"/>
              </a:solidFill>
              <a:ln w="19050">
                <a:solidFill>
                  <a:schemeClr val="accent1"/>
                </a:solidFill>
              </a:ln>
              <a:effectLst/>
            </c:spPr>
            <c:extLst>
              <c:ext xmlns:c16="http://schemas.microsoft.com/office/drawing/2014/chart" uri="{C3380CC4-5D6E-409C-BE32-E72D297353CC}">
                <c16:uniqueId val="{0000000B-D134-4123-801E-7C47F906961C}"/>
              </c:ext>
            </c:extLst>
          </c:dPt>
          <c:dLbls>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tx1"/>
                    </a:solidFill>
                    <a:latin typeface="+mn-lt"/>
                    <a:ea typeface="+mn-ea"/>
                    <a:cs typeface="+mn-cs"/>
                  </a:defRPr>
                </a:pPr>
                <a:endParaRPr lang="en-US"/>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Sheet1!$A$2:$A$7</c:f>
              <c:strCache>
                <c:ptCount val="6"/>
                <c:pt idx="0">
                  <c:v>Other</c:v>
                </c:pt>
                <c:pt idx="1">
                  <c:v>Condoms</c:v>
                </c:pt>
                <c:pt idx="2">
                  <c:v>IUD</c:v>
                </c:pt>
                <c:pt idx="3">
                  <c:v>OCP</c:v>
                </c:pt>
                <c:pt idx="4">
                  <c:v>Implant</c:v>
                </c:pt>
                <c:pt idx="5">
                  <c:v>Injectable</c:v>
                </c:pt>
              </c:strCache>
            </c:strRef>
          </c:cat>
          <c:val>
            <c:numRef>
              <c:f>Sheet1!$B$2:$B$7</c:f>
              <c:numCache>
                <c:formatCode>0%</c:formatCode>
                <c:ptCount val="6"/>
                <c:pt idx="0">
                  <c:v>0.02</c:v>
                </c:pt>
                <c:pt idx="1">
                  <c:v>0.03</c:v>
                </c:pt>
                <c:pt idx="2">
                  <c:v>0.03</c:v>
                </c:pt>
                <c:pt idx="3">
                  <c:v>0.05</c:v>
                </c:pt>
                <c:pt idx="4">
                  <c:v>0.31</c:v>
                </c:pt>
                <c:pt idx="5">
                  <c:v>0.56000000000000005</c:v>
                </c:pt>
              </c:numCache>
            </c:numRef>
          </c:val>
          <c:extLst>
            <c:ext xmlns:c16="http://schemas.microsoft.com/office/drawing/2014/chart" uri="{C3380CC4-5D6E-409C-BE32-E72D297353CC}">
              <c16:uniqueId val="{0000000C-D134-4123-801E-7C47F906961C}"/>
            </c:ext>
          </c:extLst>
        </c:ser>
        <c:dLbls>
          <c:showLegendKey val="0"/>
          <c:showVal val="0"/>
          <c:showCatName val="1"/>
          <c:showSerName val="0"/>
          <c:showPercent val="1"/>
          <c:showBubbleSize val="0"/>
          <c:showLeaderLines val="1"/>
        </c:dLbls>
        <c:firstSliceAng val="15"/>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1900473592537701"/>
          <c:y val="1.1097007742995201E-2"/>
          <c:w val="0.430162523824207"/>
          <c:h val="0.95415083456475702"/>
        </c:manualLayout>
      </c:layout>
      <c:barChart>
        <c:barDir val="bar"/>
        <c:grouping val="clustered"/>
        <c:varyColors val="0"/>
        <c:ser>
          <c:idx val="0"/>
          <c:order val="0"/>
          <c:spPr>
            <a:solidFill>
              <a:srgbClr val="EB83B4"/>
            </a:solidFill>
            <a:ln>
              <a:solidFill>
                <a:srgbClr val="000000"/>
              </a:solidFill>
            </a:ln>
            <a:effectLst/>
          </c:spPr>
          <c:invertIfNegative val="0"/>
          <c:dLbls>
            <c:dLbl>
              <c:idx val="13"/>
              <c:tx>
                <c:rich>
                  <a:bodyPr/>
                  <a:lstStyle/>
                  <a:p>
                    <a:r>
                      <a:rPr lang="en-US"/>
                      <a:t>22%</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DA0-43D2-8F1E-0A78B10A70E5}"/>
                </c:ext>
              </c:extLst>
            </c:dLbl>
            <c:spPr>
              <a:noFill/>
              <a:ln>
                <a:noFill/>
              </a:ln>
              <a:effectLst/>
            </c:spPr>
            <c:txPr>
              <a:bodyPr rot="0" spcFirstLastPara="1" vertOverflow="ellipsis" vert="horz" wrap="square" anchor="ctr" anchorCtr="1"/>
              <a:lstStyle/>
              <a:p>
                <a:pPr>
                  <a:defRPr sz="2400" b="0" i="0" u="none" strike="noStrike" kern="1200" baseline="0">
                    <a:solidFill>
                      <a:schemeClr val="tx2"/>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'Rename uptake'!$B$1:$B$11</c:f>
              <c:strCache>
                <c:ptCount val="11"/>
                <c:pt idx="0">
                  <c:v>Married</c:v>
                </c:pt>
                <c:pt idx="1">
                  <c:v>Unmarried</c:v>
                </c:pt>
                <c:pt idx="3">
                  <c:v>≥24 years</c:v>
                </c:pt>
                <c:pt idx="4">
                  <c:v>&lt;24 years</c:v>
                </c:pt>
                <c:pt idx="6">
                  <c:v>HIV-negative</c:v>
                </c:pt>
                <c:pt idx="7">
                  <c:v>Unknown</c:v>
                </c:pt>
                <c:pt idx="8">
                  <c:v>HIV-positive</c:v>
                </c:pt>
                <c:pt idx="10">
                  <c:v>Overall</c:v>
                </c:pt>
              </c:strCache>
            </c:strRef>
          </c:cat>
          <c:val>
            <c:numRef>
              <c:f>'Rename uptake'!$C$1:$C$11</c:f>
              <c:numCache>
                <c:formatCode>0%</c:formatCode>
                <c:ptCount val="11"/>
                <c:pt idx="0">
                  <c:v>0.19</c:v>
                </c:pt>
                <c:pt idx="1">
                  <c:v>0.28000000000000003</c:v>
                </c:pt>
                <c:pt idx="3">
                  <c:v>0.25</c:v>
                </c:pt>
                <c:pt idx="4">
                  <c:v>0.15</c:v>
                </c:pt>
                <c:pt idx="6">
                  <c:v>0.08</c:v>
                </c:pt>
                <c:pt idx="7">
                  <c:v>0.34</c:v>
                </c:pt>
                <c:pt idx="8">
                  <c:v>0.91</c:v>
                </c:pt>
                <c:pt idx="10">
                  <c:v>0.21</c:v>
                </c:pt>
              </c:numCache>
            </c:numRef>
          </c:val>
          <c:extLst>
            <c:ext xmlns:c16="http://schemas.microsoft.com/office/drawing/2014/chart" uri="{C3380CC4-5D6E-409C-BE32-E72D297353CC}">
              <c16:uniqueId val="{00000000-C4DA-49AD-810E-184FE333B982}"/>
            </c:ext>
          </c:extLst>
        </c:ser>
        <c:dLbls>
          <c:showLegendKey val="0"/>
          <c:showVal val="0"/>
          <c:showCatName val="0"/>
          <c:showSerName val="0"/>
          <c:showPercent val="0"/>
          <c:showBubbleSize val="0"/>
        </c:dLbls>
        <c:gapWidth val="57"/>
        <c:axId val="191703016"/>
        <c:axId val="191725912"/>
      </c:barChart>
      <c:catAx>
        <c:axId val="19170301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tx2"/>
                </a:solidFill>
                <a:latin typeface="+mn-lt"/>
                <a:ea typeface="+mn-ea"/>
                <a:cs typeface="+mn-cs"/>
              </a:defRPr>
            </a:pPr>
            <a:endParaRPr lang="en-US"/>
          </a:p>
        </c:txPr>
        <c:crossAx val="191725912"/>
        <c:crosses val="autoZero"/>
        <c:auto val="1"/>
        <c:lblAlgn val="ctr"/>
        <c:lblOffset val="100"/>
        <c:noMultiLvlLbl val="0"/>
      </c:catAx>
      <c:valAx>
        <c:axId val="191725912"/>
        <c:scaling>
          <c:orientation val="minMax"/>
        </c:scaling>
        <c:delete val="1"/>
        <c:axPos val="b"/>
        <c:numFmt formatCode="0%" sourceLinked="1"/>
        <c:majorTickMark val="none"/>
        <c:minorTickMark val="none"/>
        <c:tickLblPos val="nextTo"/>
        <c:crossAx val="1917030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400">
          <a:solidFill>
            <a:schemeClr val="tx2"/>
          </a:solidFill>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Initiated PrEP</c:v>
                </c:pt>
              </c:strCache>
            </c:strRef>
          </c:tx>
          <c:spPr>
            <a:solidFill>
              <a:schemeClr val="accent6"/>
            </a:solidFill>
            <a:ln>
              <a:solidFill>
                <a:schemeClr val="tx2"/>
              </a:solidFill>
            </a:ln>
            <a:effectLst/>
          </c:spPr>
          <c:invertIfNegative val="0"/>
          <c:dLbls>
            <c:dLbl>
              <c:idx val="0"/>
              <c:tx>
                <c:rich>
                  <a:bodyPr/>
                  <a:lstStyle/>
                  <a:p>
                    <a:r>
                      <a:rPr lang="en-US"/>
                      <a:t>21%</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30F2-4D2C-AEC6-68D204357E3C}"/>
                </c:ext>
              </c:extLst>
            </c:dLbl>
            <c:dLbl>
              <c:idx val="1"/>
              <c:tx>
                <c:rich>
                  <a:bodyPr/>
                  <a:lstStyle/>
                  <a:p>
                    <a:r>
                      <a:rPr lang="en-US"/>
                      <a:t>30%</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30F2-4D2C-AEC6-68D204357E3C}"/>
                </c:ext>
              </c:extLst>
            </c:dLbl>
            <c:dLbl>
              <c:idx val="2"/>
              <c:tx>
                <c:rich>
                  <a:bodyPr/>
                  <a:lstStyle/>
                  <a:p>
                    <a:r>
                      <a:rPr lang="en-US"/>
                      <a:t>18%</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30F2-4D2C-AEC6-68D204357E3C}"/>
                </c:ext>
              </c:extLst>
            </c:dLbl>
            <c:dLbl>
              <c:idx val="3"/>
              <c:tx>
                <c:rich>
                  <a:bodyPr/>
                  <a:lstStyle/>
                  <a:p>
                    <a:r>
                      <a:rPr lang="en-US"/>
                      <a:t>30%</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30F2-4D2C-AEC6-68D204357E3C}"/>
                </c:ext>
              </c:extLst>
            </c:dLbl>
            <c:dLbl>
              <c:idx val="4"/>
              <c:tx>
                <c:rich>
                  <a:bodyPr/>
                  <a:lstStyle/>
                  <a:p>
                    <a:r>
                      <a:rPr lang="en-US"/>
                      <a:t>27%</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30F2-4D2C-AEC6-68D204357E3C}"/>
                </c:ext>
              </c:extLst>
            </c:dLbl>
            <c:dLbl>
              <c:idx val="5"/>
              <c:tx>
                <c:rich>
                  <a:bodyPr/>
                  <a:lstStyle/>
                  <a:p>
                    <a:r>
                      <a:rPr lang="en-US"/>
                      <a:t>17%</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30F2-4D2C-AEC6-68D204357E3C}"/>
                </c:ext>
              </c:extLst>
            </c:dLbl>
            <c:spPr>
              <a:noFill/>
              <a:ln>
                <a:noFill/>
              </a:ln>
              <a:effectLst/>
            </c:spPr>
            <c:txPr>
              <a:bodyPr rot="0" spcFirstLastPara="1" vertOverflow="ellipsis" vert="horz" wrap="square" anchor="ctr" anchorCtr="1"/>
              <a:lstStyle/>
              <a:p>
                <a:pPr>
                  <a:defRPr sz="2400" b="0" i="0" u="none" strike="noStrike" kern="1200" baseline="0">
                    <a:solidFill>
                      <a:schemeClr val="tx2"/>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Other</c:v>
                </c:pt>
                <c:pt idx="1">
                  <c:v>Condoms</c:v>
                </c:pt>
                <c:pt idx="2">
                  <c:v>IUD</c:v>
                </c:pt>
                <c:pt idx="3">
                  <c:v>OCP</c:v>
                </c:pt>
                <c:pt idx="4">
                  <c:v>Implant</c:v>
                </c:pt>
                <c:pt idx="5">
                  <c:v>Injectable</c:v>
                </c:pt>
              </c:strCache>
            </c:strRef>
          </c:cat>
          <c:val>
            <c:numRef>
              <c:f>Sheet1!$B$2:$B$7</c:f>
              <c:numCache>
                <c:formatCode>General</c:formatCode>
                <c:ptCount val="6"/>
                <c:pt idx="0">
                  <c:v>5</c:v>
                </c:pt>
                <c:pt idx="1">
                  <c:v>12</c:v>
                </c:pt>
                <c:pt idx="2">
                  <c:v>11</c:v>
                </c:pt>
                <c:pt idx="3">
                  <c:v>25</c:v>
                </c:pt>
                <c:pt idx="4">
                  <c:v>133</c:v>
                </c:pt>
                <c:pt idx="5">
                  <c:v>138</c:v>
                </c:pt>
              </c:numCache>
            </c:numRef>
          </c:val>
          <c:extLst>
            <c:ext xmlns:c16="http://schemas.microsoft.com/office/drawing/2014/chart" uri="{C3380CC4-5D6E-409C-BE32-E72D297353CC}">
              <c16:uniqueId val="{00000000-30F2-4D2C-AEC6-68D204357E3C}"/>
            </c:ext>
          </c:extLst>
        </c:ser>
        <c:ser>
          <c:idx val="2"/>
          <c:order val="1"/>
          <c:tx>
            <c:strRef>
              <c:f>Sheet1!$D$1</c:f>
              <c:strCache>
                <c:ptCount val="1"/>
                <c:pt idx="0">
                  <c:v>Total</c:v>
                </c:pt>
              </c:strCache>
            </c:strRef>
          </c:tx>
          <c:spPr>
            <a:solidFill>
              <a:schemeClr val="tx1"/>
            </a:solidFill>
            <a:ln>
              <a:solidFill>
                <a:schemeClr val="tx2"/>
              </a:solidFill>
            </a:ln>
            <a:effectLst/>
          </c:spPr>
          <c:invertIfNegative val="0"/>
          <c:dLbls>
            <c:dLbl>
              <c:idx val="0"/>
              <c:tx>
                <c:rich>
                  <a:bodyPr/>
                  <a:lstStyle/>
                  <a:p>
                    <a:r>
                      <a:rPr lang="en-US"/>
                      <a:t>n=27</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30F2-4D2C-AEC6-68D204357E3C}"/>
                </c:ext>
              </c:extLst>
            </c:dLbl>
            <c:dLbl>
              <c:idx val="1"/>
              <c:tx>
                <c:rich>
                  <a:bodyPr/>
                  <a:lstStyle/>
                  <a:p>
                    <a:r>
                      <a:rPr lang="en-US" dirty="0"/>
                      <a:t>n=47</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30F2-4D2C-AEC6-68D204357E3C}"/>
                </c:ext>
              </c:extLst>
            </c:dLbl>
            <c:dLbl>
              <c:idx val="2"/>
              <c:tx>
                <c:rich>
                  <a:bodyPr/>
                  <a:lstStyle/>
                  <a:p>
                    <a:r>
                      <a:rPr lang="en-US" dirty="0"/>
                      <a:t>n=</a:t>
                    </a:r>
                    <a:fld id="{76B9B198-99DC-4199-9048-4BD915A50AEE}" type="VALUE">
                      <a:rPr lang="en-US" smtClean="0"/>
                      <a:pPr/>
                      <a:t>[VALUE]</a:t>
                    </a:fld>
                    <a:endParaRPr lang="en-US" dirty="0"/>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30F2-4D2C-AEC6-68D204357E3C}"/>
                </c:ext>
              </c:extLst>
            </c:dLbl>
            <c:dLbl>
              <c:idx val="3"/>
              <c:tx>
                <c:rich>
                  <a:bodyPr/>
                  <a:lstStyle/>
                  <a:p>
                    <a:r>
                      <a:rPr lang="en-US" dirty="0"/>
                      <a:t>n=80</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30F2-4D2C-AEC6-68D204357E3C}"/>
                </c:ext>
              </c:extLst>
            </c:dLbl>
            <c:dLbl>
              <c:idx val="4"/>
              <c:tx>
                <c:rich>
                  <a:bodyPr/>
                  <a:lstStyle/>
                  <a:p>
                    <a:r>
                      <a:rPr lang="en-US" dirty="0"/>
                      <a:t>n=487</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30F2-4D2C-AEC6-68D204357E3C}"/>
                </c:ext>
              </c:extLst>
            </c:dLbl>
            <c:dLbl>
              <c:idx val="5"/>
              <c:tx>
                <c:rich>
                  <a:bodyPr/>
                  <a:lstStyle/>
                  <a:p>
                    <a:r>
                      <a:rPr lang="en-US" dirty="0"/>
                      <a:t>n=831</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0F2-4D2C-AEC6-68D204357E3C}"/>
                </c:ext>
              </c:extLst>
            </c:dLbl>
            <c:spPr>
              <a:noFill/>
              <a:ln>
                <a:noFill/>
              </a:ln>
              <a:effectLst/>
            </c:spPr>
            <c:txPr>
              <a:bodyPr rot="0" spcFirstLastPara="1" vertOverflow="ellipsis" vert="horz" wrap="square" anchor="ctr" anchorCtr="1"/>
              <a:lstStyle/>
              <a:p>
                <a:pPr>
                  <a:defRPr sz="2400" b="0" i="0" u="none" strike="noStrike" kern="1200" baseline="0">
                    <a:solidFill>
                      <a:schemeClr val="tx2"/>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Other</c:v>
                </c:pt>
                <c:pt idx="1">
                  <c:v>Condoms</c:v>
                </c:pt>
                <c:pt idx="2">
                  <c:v>IUD</c:v>
                </c:pt>
                <c:pt idx="3">
                  <c:v>OCP</c:v>
                </c:pt>
                <c:pt idx="4">
                  <c:v>Implant</c:v>
                </c:pt>
                <c:pt idx="5">
                  <c:v>Injectable</c:v>
                </c:pt>
              </c:strCache>
            </c:strRef>
          </c:cat>
          <c:val>
            <c:numRef>
              <c:f>Sheet1!$D$2:$D$7</c:f>
              <c:numCache>
                <c:formatCode>General</c:formatCode>
                <c:ptCount val="6"/>
                <c:pt idx="0">
                  <c:v>27</c:v>
                </c:pt>
                <c:pt idx="1">
                  <c:v>47</c:v>
                </c:pt>
                <c:pt idx="2">
                  <c:v>56</c:v>
                </c:pt>
                <c:pt idx="3">
                  <c:v>80</c:v>
                </c:pt>
                <c:pt idx="4">
                  <c:v>487</c:v>
                </c:pt>
                <c:pt idx="5">
                  <c:v>831</c:v>
                </c:pt>
              </c:numCache>
            </c:numRef>
          </c:val>
          <c:extLst>
            <c:ext xmlns:c16="http://schemas.microsoft.com/office/drawing/2014/chart" uri="{C3380CC4-5D6E-409C-BE32-E72D297353CC}">
              <c16:uniqueId val="{00000002-30F2-4D2C-AEC6-68D204357E3C}"/>
            </c:ext>
          </c:extLst>
        </c:ser>
        <c:dLbls>
          <c:showLegendKey val="0"/>
          <c:showVal val="0"/>
          <c:showCatName val="0"/>
          <c:showSerName val="0"/>
          <c:showPercent val="0"/>
          <c:showBubbleSize val="0"/>
        </c:dLbls>
        <c:gapWidth val="34"/>
        <c:axId val="1228917072"/>
        <c:axId val="1166155152"/>
      </c:barChart>
      <c:catAx>
        <c:axId val="12289170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tx2"/>
                </a:solidFill>
                <a:latin typeface="+mn-lt"/>
                <a:ea typeface="+mn-ea"/>
                <a:cs typeface="+mn-cs"/>
              </a:defRPr>
            </a:pPr>
            <a:endParaRPr lang="en-US"/>
          </a:p>
        </c:txPr>
        <c:crossAx val="1166155152"/>
        <c:crosses val="autoZero"/>
        <c:auto val="1"/>
        <c:lblAlgn val="ctr"/>
        <c:lblOffset val="100"/>
        <c:noMultiLvlLbl val="0"/>
      </c:catAx>
      <c:valAx>
        <c:axId val="1166155152"/>
        <c:scaling>
          <c:orientation val="minMax"/>
        </c:scaling>
        <c:delete val="1"/>
        <c:axPos val="b"/>
        <c:numFmt formatCode="General" sourceLinked="1"/>
        <c:majorTickMark val="none"/>
        <c:minorTickMark val="none"/>
        <c:tickLblPos val="nextTo"/>
        <c:crossAx val="12289170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400" b="0" i="0" u="none" strike="noStrike" kern="1200" baseline="0">
              <a:solidFill>
                <a:schemeClr val="tx2"/>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400">
          <a:solidFill>
            <a:schemeClr val="tx2"/>
          </a:solidFill>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41930658755684"/>
          <c:y val="1.28691748847897E-2"/>
          <c:w val="0.26075440833980301"/>
          <c:h val="0.89814814814814803"/>
        </c:manualLayout>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2400" b="0" i="0" u="none" strike="noStrike" kern="1200" baseline="0">
                    <a:solidFill>
                      <a:srgbClr val="000000"/>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Decline!$B$2:$B$6</c:f>
              <c:strCache>
                <c:ptCount val="5"/>
                <c:pt idx="0">
                  <c:v>Fear of side effects</c:v>
                </c:pt>
                <c:pt idx="1">
                  <c:v>Fear of IPV</c:v>
                </c:pt>
                <c:pt idx="2">
                  <c:v>Pill burden</c:v>
                </c:pt>
                <c:pt idx="3">
                  <c:v>Low perceived HIV risk</c:v>
                </c:pt>
                <c:pt idx="4">
                  <c:v>Need to consult partner</c:v>
                </c:pt>
              </c:strCache>
            </c:strRef>
          </c:cat>
          <c:val>
            <c:numRef>
              <c:f>Decline!$C$2:$C$6</c:f>
              <c:numCache>
                <c:formatCode>0%</c:formatCode>
                <c:ptCount val="5"/>
                <c:pt idx="0">
                  <c:v>0.04</c:v>
                </c:pt>
                <c:pt idx="1">
                  <c:v>0.05</c:v>
                </c:pt>
                <c:pt idx="2">
                  <c:v>0.22</c:v>
                </c:pt>
                <c:pt idx="3">
                  <c:v>0.26</c:v>
                </c:pt>
                <c:pt idx="4">
                  <c:v>0.4</c:v>
                </c:pt>
              </c:numCache>
            </c:numRef>
          </c:val>
          <c:extLst>
            <c:ext xmlns:c16="http://schemas.microsoft.com/office/drawing/2014/chart" uri="{C3380CC4-5D6E-409C-BE32-E72D297353CC}">
              <c16:uniqueId val="{00000000-B832-41DE-BC03-3275964615B9}"/>
            </c:ext>
          </c:extLst>
        </c:ser>
        <c:dLbls>
          <c:showLegendKey val="0"/>
          <c:showVal val="0"/>
          <c:showCatName val="0"/>
          <c:showSerName val="0"/>
          <c:showPercent val="0"/>
          <c:showBubbleSize val="0"/>
        </c:dLbls>
        <c:gapWidth val="182"/>
        <c:axId val="660275176"/>
        <c:axId val="660278712"/>
      </c:barChart>
      <c:catAx>
        <c:axId val="66027517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b" anchorCtr="1"/>
          <a:lstStyle/>
          <a:p>
            <a:pPr>
              <a:defRPr sz="2400" b="0" i="0" u="none" strike="noStrike" kern="1200" baseline="0">
                <a:solidFill>
                  <a:srgbClr val="000000"/>
                </a:solidFill>
                <a:latin typeface="Arial" panose="020B0604020202020204" pitchFamily="34" charset="0"/>
                <a:ea typeface="+mn-ea"/>
                <a:cs typeface="Arial" panose="020B0604020202020204" pitchFamily="34" charset="0"/>
              </a:defRPr>
            </a:pPr>
            <a:endParaRPr lang="en-US"/>
          </a:p>
        </c:txPr>
        <c:crossAx val="660278712"/>
        <c:crosses val="autoZero"/>
        <c:auto val="1"/>
        <c:lblAlgn val="ctr"/>
        <c:lblOffset val="100"/>
        <c:noMultiLvlLbl val="0"/>
      </c:catAx>
      <c:valAx>
        <c:axId val="660278712"/>
        <c:scaling>
          <c:orientation val="minMax"/>
        </c:scaling>
        <c:delete val="1"/>
        <c:axPos val="b"/>
        <c:numFmt formatCode="0%" sourceLinked="1"/>
        <c:majorTickMark val="none"/>
        <c:minorTickMark val="none"/>
        <c:tickLblPos val="nextTo"/>
        <c:crossAx val="6602751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latin typeface="Arial" panose="020B0604020202020204" pitchFamily="34" charset="0"/>
          <a:cs typeface="Arial" panose="020B0604020202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69424"/>
          </a:xfrm>
          <a:prstGeom prst="rect">
            <a:avLst/>
          </a:prstGeom>
        </p:spPr>
        <p:txBody>
          <a:bodyPr vert="horz" lIns="94221" tIns="47111" rIns="94221" bIns="47111" rtlCol="0"/>
          <a:lstStyle>
            <a:lvl1pPr algn="l">
              <a:defRPr sz="1200"/>
            </a:lvl1pPr>
          </a:lstStyle>
          <a:p>
            <a:endParaRPr lang="en-US"/>
          </a:p>
        </p:txBody>
      </p:sp>
      <p:sp>
        <p:nvSpPr>
          <p:cNvPr id="3" name="Date Placeholder 2"/>
          <p:cNvSpPr>
            <a:spLocks noGrp="1"/>
          </p:cNvSpPr>
          <p:nvPr>
            <p:ph type="dt" sz="quarter" idx="1"/>
          </p:nvPr>
        </p:nvSpPr>
        <p:spPr>
          <a:xfrm>
            <a:off x="4023093" y="0"/>
            <a:ext cx="3077739" cy="469424"/>
          </a:xfrm>
          <a:prstGeom prst="rect">
            <a:avLst/>
          </a:prstGeom>
        </p:spPr>
        <p:txBody>
          <a:bodyPr vert="horz" lIns="94221" tIns="47111" rIns="94221" bIns="47111" rtlCol="0"/>
          <a:lstStyle>
            <a:lvl1pPr algn="r">
              <a:defRPr sz="1200"/>
            </a:lvl1pPr>
          </a:lstStyle>
          <a:p>
            <a:fld id="{217E9B95-C37C-9D42-BC04-B5C972B25775}" type="datetimeFigureOut">
              <a:t>7/22/2018</a:t>
            </a:fld>
            <a:endParaRPr lang="en-US"/>
          </a:p>
        </p:txBody>
      </p:sp>
      <p:sp>
        <p:nvSpPr>
          <p:cNvPr id="4" name="Footer Placeholder 3"/>
          <p:cNvSpPr>
            <a:spLocks noGrp="1"/>
          </p:cNvSpPr>
          <p:nvPr>
            <p:ph type="ftr" sz="quarter" idx="2"/>
          </p:nvPr>
        </p:nvSpPr>
        <p:spPr>
          <a:xfrm>
            <a:off x="0" y="8917422"/>
            <a:ext cx="3077739" cy="469424"/>
          </a:xfrm>
          <a:prstGeom prst="rect">
            <a:avLst/>
          </a:prstGeom>
        </p:spPr>
        <p:txBody>
          <a:bodyPr vert="horz" lIns="94221" tIns="47111" rIns="94221" bIns="47111" rtlCol="0" anchor="b"/>
          <a:lstStyle>
            <a:lvl1pPr algn="l">
              <a:defRPr sz="1200"/>
            </a:lvl1pPr>
          </a:lstStyle>
          <a:p>
            <a:endParaRPr lang="en-US"/>
          </a:p>
        </p:txBody>
      </p:sp>
      <p:sp>
        <p:nvSpPr>
          <p:cNvPr id="5" name="Slide Number Placeholder 4"/>
          <p:cNvSpPr>
            <a:spLocks noGrp="1"/>
          </p:cNvSpPr>
          <p:nvPr>
            <p:ph type="sldNum" sz="quarter" idx="3"/>
          </p:nvPr>
        </p:nvSpPr>
        <p:spPr>
          <a:xfrm>
            <a:off x="4023093" y="8917422"/>
            <a:ext cx="3077739" cy="469424"/>
          </a:xfrm>
          <a:prstGeom prst="rect">
            <a:avLst/>
          </a:prstGeom>
        </p:spPr>
        <p:txBody>
          <a:bodyPr vert="horz" lIns="94221" tIns="47111" rIns="94221" bIns="47111" rtlCol="0" anchor="b"/>
          <a:lstStyle>
            <a:lvl1pPr algn="r">
              <a:defRPr sz="1200"/>
            </a:lvl1pPr>
          </a:lstStyle>
          <a:p>
            <a:fld id="{1ABFEEA2-06E1-E744-9A1B-9072E2F29A33}" type="slidenum">
              <a:t>‹#›</a:t>
            </a:fld>
            <a:endParaRPr lang="en-US"/>
          </a:p>
        </p:txBody>
      </p:sp>
    </p:spTree>
    <p:extLst>
      <p:ext uri="{BB962C8B-B14F-4D97-AF65-F5344CB8AC3E}">
        <p14:creationId xmlns:p14="http://schemas.microsoft.com/office/powerpoint/2010/main" val="25704243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1" tIns="47111" rIns="94221" bIns="47111" rtlCol="0"/>
          <a:lstStyle>
            <a:lvl1pPr algn="l">
              <a:defRPr sz="1200"/>
            </a:lvl1pPr>
          </a:lstStyle>
          <a:p>
            <a:endParaRPr lang="en-US"/>
          </a:p>
        </p:txBody>
      </p:sp>
      <p:sp>
        <p:nvSpPr>
          <p:cNvPr id="3" name="Date Placeholder 2"/>
          <p:cNvSpPr>
            <a:spLocks noGrp="1"/>
          </p:cNvSpPr>
          <p:nvPr>
            <p:ph type="dt" idx="1"/>
          </p:nvPr>
        </p:nvSpPr>
        <p:spPr>
          <a:xfrm>
            <a:off x="4023093" y="0"/>
            <a:ext cx="3077739" cy="471054"/>
          </a:xfrm>
          <a:prstGeom prst="rect">
            <a:avLst/>
          </a:prstGeom>
        </p:spPr>
        <p:txBody>
          <a:bodyPr vert="horz" lIns="94221" tIns="47111" rIns="94221" bIns="47111" rtlCol="0"/>
          <a:lstStyle>
            <a:lvl1pPr algn="r">
              <a:defRPr sz="1200"/>
            </a:lvl1pPr>
          </a:lstStyle>
          <a:p>
            <a:fld id="{A5436E9B-328D-1645-97C4-6DA9B7623D8E}" type="datetimeFigureOut">
              <a:rPr lang="en-US" smtClean="0"/>
              <a:t>7/22/2018</a:t>
            </a:fld>
            <a:endParaRPr lang="en-US"/>
          </a:p>
        </p:txBody>
      </p:sp>
      <p:sp>
        <p:nvSpPr>
          <p:cNvPr id="4" name="Slide Image Placeholder 3"/>
          <p:cNvSpPr>
            <a:spLocks noGrp="1" noRot="1" noChangeAspect="1"/>
          </p:cNvSpPr>
          <p:nvPr>
            <p:ph type="sldImg" idx="2"/>
          </p:nvPr>
        </p:nvSpPr>
        <p:spPr>
          <a:xfrm>
            <a:off x="1438275" y="1173163"/>
            <a:ext cx="4225925" cy="3168650"/>
          </a:xfrm>
          <a:prstGeom prst="rect">
            <a:avLst/>
          </a:prstGeom>
          <a:noFill/>
          <a:ln w="12700">
            <a:solidFill>
              <a:prstClr val="black"/>
            </a:solidFill>
          </a:ln>
        </p:spPr>
        <p:txBody>
          <a:bodyPr vert="horz" lIns="94221" tIns="47111" rIns="94221" bIns="47111" rtlCol="0" anchor="ctr"/>
          <a:lstStyle/>
          <a:p>
            <a:endParaRPr lang="en-US"/>
          </a:p>
        </p:txBody>
      </p:sp>
      <p:sp>
        <p:nvSpPr>
          <p:cNvPr id="5" name="Notes Placeholder 4"/>
          <p:cNvSpPr>
            <a:spLocks noGrp="1"/>
          </p:cNvSpPr>
          <p:nvPr>
            <p:ph type="body" sz="quarter" idx="3"/>
          </p:nvPr>
        </p:nvSpPr>
        <p:spPr>
          <a:xfrm>
            <a:off x="710248" y="4518203"/>
            <a:ext cx="5681980" cy="3696713"/>
          </a:xfrm>
          <a:prstGeom prst="rect">
            <a:avLst/>
          </a:prstGeom>
        </p:spPr>
        <p:txBody>
          <a:bodyPr vert="horz" lIns="94221" tIns="47111" rIns="94221" bIns="4711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3"/>
            <a:ext cx="3077739" cy="471053"/>
          </a:xfrm>
          <a:prstGeom prst="rect">
            <a:avLst/>
          </a:prstGeom>
        </p:spPr>
        <p:txBody>
          <a:bodyPr vert="horz" lIns="94221" tIns="47111" rIns="94221" bIns="47111" rtlCol="0" anchor="b"/>
          <a:lstStyle>
            <a:lvl1pPr algn="l">
              <a:defRPr sz="1200"/>
            </a:lvl1pPr>
          </a:lstStyle>
          <a:p>
            <a:endParaRPr lang="en-US"/>
          </a:p>
        </p:txBody>
      </p:sp>
      <p:sp>
        <p:nvSpPr>
          <p:cNvPr id="7" name="Slide Number Placeholder 6"/>
          <p:cNvSpPr>
            <a:spLocks noGrp="1"/>
          </p:cNvSpPr>
          <p:nvPr>
            <p:ph type="sldNum" sz="quarter" idx="5"/>
          </p:nvPr>
        </p:nvSpPr>
        <p:spPr>
          <a:xfrm>
            <a:off x="4023093" y="8917423"/>
            <a:ext cx="3077739" cy="471053"/>
          </a:xfrm>
          <a:prstGeom prst="rect">
            <a:avLst/>
          </a:prstGeom>
        </p:spPr>
        <p:txBody>
          <a:bodyPr vert="horz" lIns="94221" tIns="47111" rIns="94221" bIns="47111" rtlCol="0" anchor="b"/>
          <a:lstStyle>
            <a:lvl1pPr algn="r">
              <a:defRPr sz="1200"/>
            </a:lvl1pPr>
          </a:lstStyle>
          <a:p>
            <a:fld id="{8DF7ED41-0B96-4F49-A2D4-7B902DA45CF0}" type="slidenum">
              <a:rPr lang="en-US" smtClean="0"/>
              <a:t>‹#›</a:t>
            </a:fld>
            <a:endParaRPr lang="en-US"/>
          </a:p>
        </p:txBody>
      </p:sp>
    </p:spTree>
    <p:extLst>
      <p:ext uri="{BB962C8B-B14F-4D97-AF65-F5344CB8AC3E}">
        <p14:creationId xmlns:p14="http://schemas.microsoft.com/office/powerpoint/2010/main" val="6450659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afternoon. On behalf of my co-authors, I am pleased to present this abstract about PrEP uptake in an implementation program within routine family planning clinics in Kenya. </a:t>
            </a:r>
          </a:p>
        </p:txBody>
      </p:sp>
      <p:sp>
        <p:nvSpPr>
          <p:cNvPr id="4" name="Slide Number Placeholder 3"/>
          <p:cNvSpPr>
            <a:spLocks noGrp="1"/>
          </p:cNvSpPr>
          <p:nvPr>
            <p:ph type="sldNum" sz="quarter" idx="10"/>
          </p:nvPr>
        </p:nvSpPr>
        <p:spPr/>
        <p:txBody>
          <a:bodyPr/>
          <a:lstStyle/>
          <a:p>
            <a:fld id="{8DF7ED41-0B96-4F49-A2D4-7B902DA45CF0}" type="slidenum">
              <a:rPr lang="en-US" smtClean="0"/>
              <a:t>1</a:t>
            </a:fld>
            <a:endParaRPr lang="en-US"/>
          </a:p>
        </p:txBody>
      </p:sp>
    </p:spTree>
    <p:extLst>
      <p:ext uri="{BB962C8B-B14F-4D97-AF65-F5344CB8AC3E}">
        <p14:creationId xmlns:p14="http://schemas.microsoft.com/office/powerpoint/2010/main" val="38618146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10">
              <a:defRPr/>
            </a:pPr>
            <a:r>
              <a:rPr lang="en-US" dirty="0"/>
              <a:t>(CLICK) In total,</a:t>
            </a:r>
            <a:r>
              <a:rPr lang="en-US" b="1" dirty="0"/>
              <a:t> </a:t>
            </a:r>
            <a:r>
              <a:rPr lang="en-US" dirty="0"/>
              <a:t>1,122 women attending FP visits were screened for behavioral risk factors and willingness to consider PrEP. (CLICK) Of whom, 21% initiated PrEP.</a:t>
            </a:r>
          </a:p>
          <a:p>
            <a:endParaRPr lang="en-US" dirty="0"/>
          </a:p>
        </p:txBody>
      </p:sp>
      <p:sp>
        <p:nvSpPr>
          <p:cNvPr id="4" name="Slide Number Placeholder 3"/>
          <p:cNvSpPr>
            <a:spLocks noGrp="1"/>
          </p:cNvSpPr>
          <p:nvPr>
            <p:ph type="sldNum" sz="quarter" idx="10"/>
          </p:nvPr>
        </p:nvSpPr>
        <p:spPr/>
        <p:txBody>
          <a:bodyPr/>
          <a:lstStyle/>
          <a:p>
            <a:fld id="{8DF7ED41-0B96-4F49-A2D4-7B902DA45CF0}" type="slidenum">
              <a:rPr lang="en-US" smtClean="0"/>
              <a:t>10</a:t>
            </a:fld>
            <a:endParaRPr lang="en-US"/>
          </a:p>
        </p:txBody>
      </p:sp>
    </p:spTree>
    <p:extLst>
      <p:ext uri="{BB962C8B-B14F-4D97-AF65-F5344CB8AC3E}">
        <p14:creationId xmlns:p14="http://schemas.microsoft.com/office/powerpoint/2010/main" val="29179387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median age of women was 25 years and most were married. One-third of women reported having a partner of unknown HIV status and 4% had an HIV-infected partner.</a:t>
            </a:r>
          </a:p>
        </p:txBody>
      </p:sp>
      <p:sp>
        <p:nvSpPr>
          <p:cNvPr id="4" name="Slide Number Placeholder 3"/>
          <p:cNvSpPr>
            <a:spLocks noGrp="1"/>
          </p:cNvSpPr>
          <p:nvPr>
            <p:ph type="sldNum" sz="quarter" idx="10"/>
          </p:nvPr>
        </p:nvSpPr>
        <p:spPr/>
        <p:txBody>
          <a:bodyPr/>
          <a:lstStyle/>
          <a:p>
            <a:fld id="{8DF7ED41-0B96-4F49-A2D4-7B902DA45CF0}" type="slidenum">
              <a:rPr lang="en-US" smtClean="0"/>
              <a:t>11</a:t>
            </a:fld>
            <a:endParaRPr lang="en-US"/>
          </a:p>
        </p:txBody>
      </p:sp>
    </p:spTree>
    <p:extLst>
      <p:ext uri="{BB962C8B-B14F-4D97-AF65-F5344CB8AC3E}">
        <p14:creationId xmlns:p14="http://schemas.microsoft.com/office/powerpoint/2010/main" val="26512329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 half of women used injectable contraception methods and nearly one-third of women used implants. Less than 5% of women used each respective other FP method, including oral contraceptive pills </a:t>
            </a:r>
          </a:p>
        </p:txBody>
      </p:sp>
      <p:sp>
        <p:nvSpPr>
          <p:cNvPr id="4" name="Slide Number Placeholder 3"/>
          <p:cNvSpPr>
            <a:spLocks noGrp="1"/>
          </p:cNvSpPr>
          <p:nvPr>
            <p:ph type="sldNum" sz="quarter" idx="10"/>
          </p:nvPr>
        </p:nvSpPr>
        <p:spPr/>
        <p:txBody>
          <a:bodyPr/>
          <a:lstStyle/>
          <a:p>
            <a:fld id="{8DF7ED41-0B96-4F49-A2D4-7B902DA45CF0}" type="slidenum">
              <a:rPr lang="en-US" smtClean="0"/>
              <a:t>12</a:t>
            </a:fld>
            <a:endParaRPr lang="en-US"/>
          </a:p>
        </p:txBody>
      </p:sp>
    </p:spTree>
    <p:extLst>
      <p:ext uri="{BB962C8B-B14F-4D97-AF65-F5344CB8AC3E}">
        <p14:creationId xmlns:p14="http://schemas.microsoft.com/office/powerpoint/2010/main" val="35520682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10">
              <a:defRPr/>
            </a:pPr>
            <a:r>
              <a:rPr lang="en-US" dirty="0"/>
              <a:t>To answer who would initiate PrEP if offered, we evaluated PrEP uptake by a number of key characteristics. Overall, 21% of all women who were screened initiated PrEP. (CLICK) Frequency of PrEP initiation differed by male partner HIV status with almost all women with HIV-infected partners initiating PrEP. About 1/3 of women who had partners of unknown HIV status initiated PrEP. (CLICK) PrEP initiation was more frequent among women older than 24 years than younger women. (CLICK) and among unmarried women.</a:t>
            </a:r>
          </a:p>
          <a:p>
            <a:pPr defTabSz="942210">
              <a:defRPr/>
            </a:pPr>
            <a:endParaRPr lang="en-US" dirty="0"/>
          </a:p>
        </p:txBody>
      </p:sp>
      <p:sp>
        <p:nvSpPr>
          <p:cNvPr id="4" name="Slide Number Placeholder 3"/>
          <p:cNvSpPr>
            <a:spLocks noGrp="1"/>
          </p:cNvSpPr>
          <p:nvPr>
            <p:ph type="sldNum" sz="quarter" idx="10"/>
          </p:nvPr>
        </p:nvSpPr>
        <p:spPr/>
        <p:txBody>
          <a:bodyPr/>
          <a:lstStyle/>
          <a:p>
            <a:fld id="{8DF7ED41-0B96-4F49-A2D4-7B902DA45CF0}" type="slidenum">
              <a:rPr lang="en-US" smtClean="0"/>
              <a:t>13</a:t>
            </a:fld>
            <a:endParaRPr lang="en-US"/>
          </a:p>
        </p:txBody>
      </p:sp>
    </p:spTree>
    <p:extLst>
      <p:ext uri="{BB962C8B-B14F-4D97-AF65-F5344CB8AC3E}">
        <p14:creationId xmlns:p14="http://schemas.microsoft.com/office/powerpoint/2010/main" val="6737429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10">
              <a:defRPr/>
            </a:pPr>
            <a:r>
              <a:rPr lang="en-US" dirty="0"/>
              <a:t>To answer whether uptake of PrEP differs by contraceptive method used, we stratified frequency of PrEP uptake by type of FP method. (CLICK) Frequency of PrEP uptake was lowest among injectable contraceptive users at 17%. However, injectable users were there largest group of women offered PrEP, comprising over half of the overall population. Therefore in absolute numbers, injectable users were the largest group of PrEP initiators. (CLICK) Frequency of PrEP uptake was highest among oral contraceptive pill users at 30%, though few women used pills as a contraceptive method. Uptake was similar among implant users. (CLICK) PrEP uptake was similar across other methods, though frequency of these methods was very small. </a:t>
            </a:r>
          </a:p>
        </p:txBody>
      </p:sp>
      <p:sp>
        <p:nvSpPr>
          <p:cNvPr id="4" name="Slide Number Placeholder 3"/>
          <p:cNvSpPr>
            <a:spLocks noGrp="1"/>
          </p:cNvSpPr>
          <p:nvPr>
            <p:ph type="sldNum" sz="quarter" idx="10"/>
          </p:nvPr>
        </p:nvSpPr>
        <p:spPr/>
        <p:txBody>
          <a:bodyPr/>
          <a:lstStyle/>
          <a:p>
            <a:fld id="{8DF7ED41-0B96-4F49-A2D4-7B902DA45CF0}" type="slidenum">
              <a:rPr lang="en-US" smtClean="0"/>
              <a:t>14</a:t>
            </a:fld>
            <a:endParaRPr lang="en-US"/>
          </a:p>
        </p:txBody>
      </p:sp>
    </p:spTree>
    <p:extLst>
      <p:ext uri="{BB962C8B-B14F-4D97-AF65-F5344CB8AC3E}">
        <p14:creationId xmlns:p14="http://schemas.microsoft.com/office/powerpoint/2010/main" val="25915010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10">
              <a:defRPr/>
            </a:pPr>
            <a:r>
              <a:rPr lang="en-US" dirty="0"/>
              <a:t>We also evaluated whether women with HIV risk factors were more likely to initiate PrEP. And here the </a:t>
            </a:r>
            <a:r>
              <a:rPr lang="en-US" dirty="0" err="1"/>
              <a:t>astericks</a:t>
            </a:r>
            <a:r>
              <a:rPr lang="en-US" dirty="0"/>
              <a:t> indicate level of significance. Initiating PrEP was associated with behavioral risk factors such as having been diagnosed with an STI, being forced to have sex, experiencing IPV in the last 6 months, and having a partner of unknown HIV status. (CLICK) Women were also more likely to initiate PrEP if they were older than 24 years. (CLICK) Condom use was not associated with PrEP uptake. (CLICK) women using oral contraceptive pills were nearly 2 times as likely to initiate PrEP as women using long-acting methods of family planning.</a:t>
            </a:r>
          </a:p>
        </p:txBody>
      </p:sp>
      <p:sp>
        <p:nvSpPr>
          <p:cNvPr id="4" name="Slide Number Placeholder 3"/>
          <p:cNvSpPr>
            <a:spLocks noGrp="1"/>
          </p:cNvSpPr>
          <p:nvPr>
            <p:ph type="sldNum" sz="quarter" idx="10"/>
          </p:nvPr>
        </p:nvSpPr>
        <p:spPr/>
        <p:txBody>
          <a:bodyPr/>
          <a:lstStyle/>
          <a:p>
            <a:fld id="{8DF7ED41-0B96-4F49-A2D4-7B902DA45CF0}" type="slidenum">
              <a:rPr lang="en-US" smtClean="0"/>
              <a:t>15</a:t>
            </a:fld>
            <a:endParaRPr lang="en-US"/>
          </a:p>
        </p:txBody>
      </p:sp>
    </p:spTree>
    <p:extLst>
      <p:ext uri="{BB962C8B-B14F-4D97-AF65-F5344CB8AC3E}">
        <p14:creationId xmlns:p14="http://schemas.microsoft.com/office/powerpoint/2010/main" val="20942732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10">
              <a:defRPr/>
            </a:pPr>
            <a:r>
              <a:rPr lang="en-US" dirty="0"/>
              <a:t>Among women who had risk factors for HIV but declined PrEP, the most frequently reported reasons for declining were needing to consult partners and low perceived HIV risk.  Nearly one-quarter of women reported pill burden as a reason for declining PrEP. Few women declining PrEP feared intimate partner violence as a result and side effects.</a:t>
            </a:r>
          </a:p>
        </p:txBody>
      </p:sp>
      <p:sp>
        <p:nvSpPr>
          <p:cNvPr id="4" name="Slide Number Placeholder 3"/>
          <p:cNvSpPr>
            <a:spLocks noGrp="1"/>
          </p:cNvSpPr>
          <p:nvPr>
            <p:ph type="sldNum" sz="quarter" idx="10"/>
          </p:nvPr>
        </p:nvSpPr>
        <p:spPr/>
        <p:txBody>
          <a:bodyPr/>
          <a:lstStyle/>
          <a:p>
            <a:fld id="{8DF7ED41-0B96-4F49-A2D4-7B902DA45CF0}" type="slidenum">
              <a:rPr lang="en-US" smtClean="0"/>
              <a:t>16</a:t>
            </a:fld>
            <a:endParaRPr lang="en-US"/>
          </a:p>
        </p:txBody>
      </p:sp>
    </p:spTree>
    <p:extLst>
      <p:ext uri="{BB962C8B-B14F-4D97-AF65-F5344CB8AC3E}">
        <p14:creationId xmlns:p14="http://schemas.microsoft.com/office/powerpoint/2010/main" val="19863048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summary, approximately 1/5 of women attending routine FP visits initiated PrEP in this large implementation program. PrEP initiators were more likely to have HIV risk factors than women who declined PrEP. OCP users were more likely to uptake PrEP than women using long-acting methods and pill burden was a frequently reported reason for declining PrEP. These findings are important for guiding new directions for PrEP agents and delivery that respond to the needs of women for whom a daily pill may not be acceptable.</a:t>
            </a:r>
          </a:p>
        </p:txBody>
      </p:sp>
      <p:sp>
        <p:nvSpPr>
          <p:cNvPr id="4" name="Slide Number Placeholder 3"/>
          <p:cNvSpPr>
            <a:spLocks noGrp="1"/>
          </p:cNvSpPr>
          <p:nvPr>
            <p:ph type="sldNum" sz="quarter" idx="10"/>
          </p:nvPr>
        </p:nvSpPr>
        <p:spPr/>
        <p:txBody>
          <a:bodyPr/>
          <a:lstStyle/>
          <a:p>
            <a:fld id="{8DF7ED41-0B96-4F49-A2D4-7B902DA45CF0}" type="slidenum">
              <a:rPr lang="en-US" smtClean="0"/>
              <a:t>17</a:t>
            </a:fld>
            <a:endParaRPr lang="en-US"/>
          </a:p>
        </p:txBody>
      </p:sp>
    </p:spTree>
    <p:extLst>
      <p:ext uri="{BB962C8B-B14F-4D97-AF65-F5344CB8AC3E}">
        <p14:creationId xmlns:p14="http://schemas.microsoft.com/office/powerpoint/2010/main" val="1311560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findings support that FP clinics could be important PrEP access points for women in high HIV burden settings and innovations are needed to increase PrEP acceptance in this group, particularly among injectable and LARC users. And also we need additional data to understand barrier to PrEP among adolescents accessing FP clinics.</a:t>
            </a:r>
          </a:p>
        </p:txBody>
      </p:sp>
      <p:sp>
        <p:nvSpPr>
          <p:cNvPr id="4" name="Slide Number Placeholder 3"/>
          <p:cNvSpPr>
            <a:spLocks noGrp="1"/>
          </p:cNvSpPr>
          <p:nvPr>
            <p:ph type="sldNum" sz="quarter" idx="10"/>
          </p:nvPr>
        </p:nvSpPr>
        <p:spPr/>
        <p:txBody>
          <a:bodyPr/>
          <a:lstStyle/>
          <a:p>
            <a:fld id="{8DF7ED41-0B96-4F49-A2D4-7B902DA45CF0}" type="slidenum">
              <a:rPr lang="en-US" smtClean="0"/>
              <a:t>18</a:t>
            </a:fld>
            <a:endParaRPr lang="en-US"/>
          </a:p>
        </p:txBody>
      </p:sp>
    </p:spTree>
    <p:extLst>
      <p:ext uri="{BB962C8B-B14F-4D97-AF65-F5344CB8AC3E}">
        <p14:creationId xmlns:p14="http://schemas.microsoft.com/office/powerpoint/2010/main" val="21490452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Tomorrow Dr. John Kinuthia will present findings from PrIYA on uptake of PrEP among pregnant and postpartum women within routine maternal-child health clinics and I encourage you to join in that discussion if you are interested in integrated PrEP delivery.</a:t>
            </a:r>
          </a:p>
        </p:txBody>
      </p:sp>
      <p:sp>
        <p:nvSpPr>
          <p:cNvPr id="4" name="Slide Number Placeholder 3"/>
          <p:cNvSpPr>
            <a:spLocks noGrp="1"/>
          </p:cNvSpPr>
          <p:nvPr>
            <p:ph type="sldNum" sz="quarter" idx="10"/>
          </p:nvPr>
        </p:nvSpPr>
        <p:spPr/>
        <p:txBody>
          <a:bodyPr/>
          <a:lstStyle/>
          <a:p>
            <a:fld id="{8DF7ED41-0B96-4F49-A2D4-7B902DA45CF0}" type="slidenum">
              <a:rPr lang="en-US" smtClean="0"/>
              <a:t>19</a:t>
            </a:fld>
            <a:endParaRPr lang="en-US"/>
          </a:p>
        </p:txBody>
      </p:sp>
    </p:spTree>
    <p:extLst>
      <p:ext uri="{BB962C8B-B14F-4D97-AF65-F5344CB8AC3E}">
        <p14:creationId xmlns:p14="http://schemas.microsoft.com/office/powerpoint/2010/main" val="6785049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an urgent need to prevent HIV in adolescent girls and young women. Within sub-Saharan Africa, girls and young women account for 74% of new HIV infections among adolescents and this group has a 2- to 8-fold higher risk of HIV compared to males of the same age. 1000 new HIV infections occur among young African women each day. As HIV prevention programs targeting young women scale up in the region, routine care settings frequently accessed by young women could be leveraged as a platform for reaching this important high-risk group.</a:t>
            </a:r>
          </a:p>
        </p:txBody>
      </p:sp>
      <p:sp>
        <p:nvSpPr>
          <p:cNvPr id="4" name="Slide Number Placeholder 3"/>
          <p:cNvSpPr>
            <a:spLocks noGrp="1"/>
          </p:cNvSpPr>
          <p:nvPr>
            <p:ph type="sldNum" sz="quarter" idx="10"/>
          </p:nvPr>
        </p:nvSpPr>
        <p:spPr/>
        <p:txBody>
          <a:bodyPr/>
          <a:lstStyle/>
          <a:p>
            <a:fld id="{8DF7ED41-0B96-4F49-A2D4-7B902DA45CF0}" type="slidenum">
              <a:rPr lang="en-US" smtClean="0"/>
              <a:t>2</a:t>
            </a:fld>
            <a:endParaRPr lang="en-US"/>
          </a:p>
        </p:txBody>
      </p:sp>
    </p:spTree>
    <p:extLst>
      <p:ext uri="{BB962C8B-B14F-4D97-AF65-F5344CB8AC3E}">
        <p14:creationId xmlns:p14="http://schemas.microsoft.com/office/powerpoint/2010/main" val="8605200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thank all of our participants, staff, and collaborators. And a special thanks to our funder, the DREAMS Innovation Challenge and PEPFAR, and to JSI. </a:t>
            </a:r>
          </a:p>
        </p:txBody>
      </p:sp>
      <p:sp>
        <p:nvSpPr>
          <p:cNvPr id="4" name="Slide Number Placeholder 3"/>
          <p:cNvSpPr>
            <a:spLocks noGrp="1"/>
          </p:cNvSpPr>
          <p:nvPr>
            <p:ph type="sldNum" sz="quarter" idx="10"/>
          </p:nvPr>
        </p:nvSpPr>
        <p:spPr/>
        <p:txBody>
          <a:bodyPr/>
          <a:lstStyle/>
          <a:p>
            <a:fld id="{8DF7ED41-0B96-4F49-A2D4-7B902DA45CF0}" type="slidenum">
              <a:rPr lang="en-US" smtClean="0"/>
              <a:t>20</a:t>
            </a:fld>
            <a:endParaRPr lang="en-US"/>
          </a:p>
        </p:txBody>
      </p:sp>
    </p:spTree>
    <p:extLst>
      <p:ext uri="{BB962C8B-B14F-4D97-AF65-F5344CB8AC3E}">
        <p14:creationId xmlns:p14="http://schemas.microsoft.com/office/powerpoint/2010/main" val="2552108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Routine family planning clinics are a particularly attractive option for integrated PrEP delivery for several reasons. Family planning providers are uniquely positioned to counsel on and provide PrEP as they already counsel on sexual health, relationship climate, and other sensitive topics as part of existing reproductive health services. </a:t>
            </a:r>
          </a:p>
          <a:p>
            <a:endParaRPr lang="en-US" dirty="0"/>
          </a:p>
          <a:p>
            <a:r>
              <a:rPr lang="en-US" dirty="0"/>
              <a:t>(CLICK) Sexually active women access family planning clinics and are routinely screened for sexual behavior including HIV risk factors. PrEP screening could be integrated efficiently within this context to identify women with HIV risk. </a:t>
            </a:r>
          </a:p>
          <a:p>
            <a:endParaRPr lang="en-US" dirty="0"/>
          </a:p>
          <a:p>
            <a:r>
              <a:rPr lang="en-US" dirty="0"/>
              <a:t>(CLICK) Family planning clinics also have systems for drug procurement, commodity management, and tracking patients which could be leveraged for PrEP. </a:t>
            </a:r>
          </a:p>
          <a:p>
            <a:endParaRPr lang="en-US" dirty="0"/>
          </a:p>
          <a:p>
            <a:r>
              <a:rPr lang="en-US" dirty="0"/>
              <a:t>(CLICK) Further, the World Health Organization and several ministries of health recommend integrating FP and HIV services to increase access to both, including provision of HIV testing and HIV prevention services in FP clinics.</a:t>
            </a:r>
          </a:p>
        </p:txBody>
      </p:sp>
      <p:sp>
        <p:nvSpPr>
          <p:cNvPr id="4" name="Slide Number Placeholder 3"/>
          <p:cNvSpPr>
            <a:spLocks noGrp="1"/>
          </p:cNvSpPr>
          <p:nvPr>
            <p:ph type="sldNum" sz="quarter" idx="10"/>
          </p:nvPr>
        </p:nvSpPr>
        <p:spPr/>
        <p:txBody>
          <a:bodyPr/>
          <a:lstStyle/>
          <a:p>
            <a:fld id="{8DF7ED41-0B96-4F49-A2D4-7B902DA45CF0}" type="slidenum">
              <a:rPr lang="en-US" smtClean="0"/>
              <a:t>3</a:t>
            </a:fld>
            <a:endParaRPr lang="en-US"/>
          </a:p>
        </p:txBody>
      </p:sp>
    </p:spTree>
    <p:extLst>
      <p:ext uri="{BB962C8B-B14F-4D97-AF65-F5344CB8AC3E}">
        <p14:creationId xmlns:p14="http://schemas.microsoft.com/office/powerpoint/2010/main" val="39786842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10">
              <a:defRPr/>
            </a:pPr>
            <a:r>
              <a:rPr lang="en-US" dirty="0"/>
              <a:t>However, to date, there are few examples of integrated PrEP delivery within family planning clinics in African settings. This leaves a number of key implementation science gaps. For example, will women recognize their HIV risk and accept PrEP when offered within the context of routine FP care? Will preferences for methods of pregnancy and HIV prevention differ in this group? Will there be differences in PrEP use among women using different forms of contraception? Answering these questions will be important for optimizing PrEP in this setting.</a:t>
            </a:r>
          </a:p>
          <a:p>
            <a:pPr marL="176665" indent="-176665" defTabSz="942210">
              <a:buFont typeface="Arial" panose="020B0604020202020204" pitchFamily="34" charset="0"/>
              <a:buChar char="•"/>
              <a:defRPr/>
            </a:pPr>
            <a:endParaRPr lang="en-US" dirty="0"/>
          </a:p>
          <a:p>
            <a:pPr marL="176665" indent="-176665" defTabSz="942210">
              <a:buFont typeface="Arial" panose="020B0604020202020204" pitchFamily="34" charset="0"/>
              <a:buChar char="•"/>
              <a:defRPr/>
            </a:pPr>
            <a:endParaRPr lang="en-US" dirty="0"/>
          </a:p>
          <a:p>
            <a:endParaRPr lang="en-US" dirty="0"/>
          </a:p>
        </p:txBody>
      </p:sp>
      <p:sp>
        <p:nvSpPr>
          <p:cNvPr id="4" name="Slide Number Placeholder 3"/>
          <p:cNvSpPr>
            <a:spLocks noGrp="1"/>
          </p:cNvSpPr>
          <p:nvPr>
            <p:ph type="sldNum" sz="quarter" idx="10"/>
          </p:nvPr>
        </p:nvSpPr>
        <p:spPr/>
        <p:txBody>
          <a:bodyPr/>
          <a:lstStyle/>
          <a:p>
            <a:fld id="{8DF7ED41-0B96-4F49-A2D4-7B902DA45CF0}" type="slidenum">
              <a:rPr lang="en-US" smtClean="0"/>
              <a:t>4</a:t>
            </a:fld>
            <a:endParaRPr lang="en-US"/>
          </a:p>
        </p:txBody>
      </p:sp>
    </p:spTree>
    <p:extLst>
      <p:ext uri="{BB962C8B-B14F-4D97-AF65-F5344CB8AC3E}">
        <p14:creationId xmlns:p14="http://schemas.microsoft.com/office/powerpoint/2010/main" val="36344351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10">
              <a:defRPr/>
            </a:pPr>
            <a:r>
              <a:rPr lang="en-US" dirty="0">
                <a:latin typeface="Arial" panose="020B0604020202020204" pitchFamily="34" charset="0"/>
                <a:cs typeface="Arial" panose="020B0604020202020204" pitchFamily="34" charset="0"/>
              </a:rPr>
              <a:t>We sought to address some of these implementation science gaps through the PrEP Implementation for Young Women and Adolescents (known as PrIYA) Program. PrIYA is a PrEP implementation program and is part of the DREAMS Innovation Challenge, funded by PEPFAR and managed by JSI.  PrIYA provides real-world evidence on delivering PrEP to young women integrated within routine maternal child health and family planning clinics in Kisumu, Kenya. I’ll be presenting findings from PrIYA today. </a:t>
            </a:r>
            <a:endParaRPr lang="en-US" dirty="0">
              <a:latin typeface="Century Gothic" panose="020B0502020202020204" pitchFamily="34" charset="0"/>
            </a:endParaRPr>
          </a:p>
        </p:txBody>
      </p:sp>
      <p:sp>
        <p:nvSpPr>
          <p:cNvPr id="4" name="Slide Number Placeholder 3"/>
          <p:cNvSpPr>
            <a:spLocks noGrp="1"/>
          </p:cNvSpPr>
          <p:nvPr>
            <p:ph type="sldNum" sz="quarter" idx="10"/>
          </p:nvPr>
        </p:nvSpPr>
        <p:spPr/>
        <p:txBody>
          <a:bodyPr/>
          <a:lstStyle/>
          <a:p>
            <a:fld id="{8DF7ED41-0B96-4F49-A2D4-7B902DA45CF0}" type="slidenum">
              <a:rPr lang="en-US" smtClean="0"/>
              <a:t>5</a:t>
            </a:fld>
            <a:endParaRPr lang="en-US"/>
          </a:p>
        </p:txBody>
      </p:sp>
    </p:spTree>
    <p:extLst>
      <p:ext uri="{BB962C8B-B14F-4D97-AF65-F5344CB8AC3E}">
        <p14:creationId xmlns:p14="http://schemas.microsoft.com/office/powerpoint/2010/main" val="8905086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PrIYA implements integrated PrEP delivery in Kisumu County, which borders Lake Victoria in Western Kenya. PrIYA is implemented in 16 sites across the County.</a:t>
            </a:r>
          </a:p>
        </p:txBody>
      </p:sp>
      <p:sp>
        <p:nvSpPr>
          <p:cNvPr id="4" name="Slide Number Placeholder 3"/>
          <p:cNvSpPr>
            <a:spLocks noGrp="1"/>
          </p:cNvSpPr>
          <p:nvPr>
            <p:ph type="sldNum" sz="quarter" idx="10"/>
          </p:nvPr>
        </p:nvSpPr>
        <p:spPr/>
        <p:txBody>
          <a:bodyPr/>
          <a:lstStyle/>
          <a:p>
            <a:fld id="{8DF7ED41-0B96-4F49-A2D4-7B902DA45CF0}" type="slidenum">
              <a:rPr lang="en-US" smtClean="0"/>
              <a:t>6</a:t>
            </a:fld>
            <a:endParaRPr lang="en-US"/>
          </a:p>
        </p:txBody>
      </p:sp>
    </p:spTree>
    <p:extLst>
      <p:ext uri="{BB962C8B-B14F-4D97-AF65-F5344CB8AC3E}">
        <p14:creationId xmlns:p14="http://schemas.microsoft.com/office/powerpoint/2010/main" val="16845371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today I will present the results of an analysis which aims to evaluate PrEP acceptance and cofactors of uptake among women offered PrEP during routine visits at family planning clinics. </a:t>
            </a:r>
          </a:p>
        </p:txBody>
      </p:sp>
      <p:sp>
        <p:nvSpPr>
          <p:cNvPr id="4" name="Slide Number Placeholder 3"/>
          <p:cNvSpPr>
            <a:spLocks noGrp="1"/>
          </p:cNvSpPr>
          <p:nvPr>
            <p:ph type="sldNum" sz="quarter" idx="10"/>
          </p:nvPr>
        </p:nvSpPr>
        <p:spPr/>
        <p:txBody>
          <a:bodyPr/>
          <a:lstStyle/>
          <a:p>
            <a:fld id="{8DF7ED41-0B96-4F49-A2D4-7B902DA45CF0}" type="slidenum">
              <a:rPr lang="en-US" smtClean="0"/>
              <a:t>7</a:t>
            </a:fld>
            <a:endParaRPr lang="en-US"/>
          </a:p>
        </p:txBody>
      </p:sp>
    </p:spTree>
    <p:extLst>
      <p:ext uri="{BB962C8B-B14F-4D97-AF65-F5344CB8AC3E}">
        <p14:creationId xmlns:p14="http://schemas.microsoft.com/office/powerpoint/2010/main" val="29684489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10">
              <a:defRPr/>
            </a:pPr>
            <a:r>
              <a:rPr lang="en-US" dirty="0"/>
              <a:t>We approached HIV-uninfected women seeking routine family planning services at the 16 PrIYA sites in Kisumu County. Women were tested for HIV prior to family planning services as part of routine care. Following receipt of HIV testing and family planning services, HIV-uninfected women were individually screened for behavioral risk factors and willingness to consider PrEP per national PrEP guidelines which includes conducting a behavioral risk assessment.</a:t>
            </a:r>
          </a:p>
        </p:txBody>
      </p:sp>
      <p:sp>
        <p:nvSpPr>
          <p:cNvPr id="4" name="Slide Number Placeholder 3"/>
          <p:cNvSpPr>
            <a:spLocks noGrp="1"/>
          </p:cNvSpPr>
          <p:nvPr>
            <p:ph type="sldNum" sz="quarter" idx="10"/>
          </p:nvPr>
        </p:nvSpPr>
        <p:spPr/>
        <p:txBody>
          <a:bodyPr/>
          <a:lstStyle/>
          <a:p>
            <a:fld id="{8DF7ED41-0B96-4F49-A2D4-7B902DA45CF0}" type="slidenum">
              <a:rPr lang="en-US" smtClean="0"/>
              <a:t>8</a:t>
            </a:fld>
            <a:endParaRPr lang="en-US"/>
          </a:p>
        </p:txBody>
      </p:sp>
    </p:spTree>
    <p:extLst>
      <p:ext uri="{BB962C8B-B14F-4D97-AF65-F5344CB8AC3E}">
        <p14:creationId xmlns:p14="http://schemas.microsoft.com/office/powerpoint/2010/main" val="13368979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10">
              <a:defRPr/>
            </a:pPr>
            <a:r>
              <a:rPr lang="en-US" dirty="0"/>
              <a:t>Those who were willing to consider PrEP were assessed for medical eligibility. Those eligible were dispensed PrEP at the same visit by the same nurse within the family planning clinic – no additional pharmacy pick-up was required. To determine correlates of PrEP initiation we used Logistic regression models accounting for facility-level clustering. The current analysis includes data from November 2017 thorough June 2018.</a:t>
            </a:r>
          </a:p>
        </p:txBody>
      </p:sp>
      <p:sp>
        <p:nvSpPr>
          <p:cNvPr id="4" name="Slide Number Placeholder 3"/>
          <p:cNvSpPr>
            <a:spLocks noGrp="1"/>
          </p:cNvSpPr>
          <p:nvPr>
            <p:ph type="sldNum" sz="quarter" idx="10"/>
          </p:nvPr>
        </p:nvSpPr>
        <p:spPr/>
        <p:txBody>
          <a:bodyPr/>
          <a:lstStyle/>
          <a:p>
            <a:fld id="{8DF7ED41-0B96-4F49-A2D4-7B902DA45CF0}" type="slidenum">
              <a:rPr lang="en-US" smtClean="0"/>
              <a:t>9</a:t>
            </a:fld>
            <a:endParaRPr lang="en-US"/>
          </a:p>
        </p:txBody>
      </p:sp>
    </p:spTree>
    <p:extLst>
      <p:ext uri="{BB962C8B-B14F-4D97-AF65-F5344CB8AC3E}">
        <p14:creationId xmlns:p14="http://schemas.microsoft.com/office/powerpoint/2010/main" val="86153888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jpg"/><Relationship Id="rId4" Type="http://schemas.openxmlformats.org/officeDocument/2006/relationships/image" Target="../media/image3.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4.jpg"/><Relationship Id="rId4" Type="http://schemas.openxmlformats.org/officeDocument/2006/relationships/image" Target="../media/image3.jp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1">
    <p:spTree>
      <p:nvGrpSpPr>
        <p:cNvPr id="1" name=""/>
        <p:cNvGrpSpPr/>
        <p:nvPr/>
      </p:nvGrpSpPr>
      <p:grpSpPr>
        <a:xfrm>
          <a:off x="0" y="0"/>
          <a:ext cx="0" cy="0"/>
          <a:chOff x="0" y="0"/>
          <a:chExt cx="0" cy="0"/>
        </a:xfrm>
      </p:grpSpPr>
      <p:pic>
        <p:nvPicPr>
          <p:cNvPr id="3" name="Picture 2" descr="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8585" y="1308758"/>
            <a:ext cx="2880000" cy="2045288"/>
          </a:xfrm>
          <a:prstGeom prst="rect">
            <a:avLst/>
          </a:prstGeom>
        </p:spPr>
      </p:pic>
      <p:sp>
        <p:nvSpPr>
          <p:cNvPr id="11" name="Title 1"/>
          <p:cNvSpPr>
            <a:spLocks noGrp="1"/>
          </p:cNvSpPr>
          <p:nvPr>
            <p:ph type="ctrTitle" hasCustomPrompt="1"/>
          </p:nvPr>
        </p:nvSpPr>
        <p:spPr>
          <a:xfrm>
            <a:off x="4440295" y="2413192"/>
            <a:ext cx="4243681" cy="452113"/>
          </a:xfrm>
          <a:prstGeom prst="rect">
            <a:avLst/>
          </a:prstGeom>
        </p:spPr>
        <p:txBody>
          <a:bodyPr lIns="0" tIns="0" rIns="0" bIns="0" anchor="t" anchorCtr="0">
            <a:normAutofit/>
          </a:bodyPr>
          <a:lstStyle>
            <a:lvl1pPr algn="l">
              <a:defRPr sz="2400" b="0" i="0">
                <a:solidFill>
                  <a:schemeClr val="accent1"/>
                </a:solidFill>
                <a:latin typeface="Arial"/>
                <a:cs typeface="Arial"/>
              </a:defRPr>
            </a:lvl1pPr>
          </a:lstStyle>
          <a:p>
            <a:r>
              <a:rPr lang="en-GB"/>
              <a:t>Click to edit Master title style</a:t>
            </a:r>
            <a:br>
              <a:rPr lang="en-GB"/>
            </a:br>
            <a:endParaRPr lang="en-US"/>
          </a:p>
        </p:txBody>
      </p:sp>
      <p:sp>
        <p:nvSpPr>
          <p:cNvPr id="12" name="Subtitle 2"/>
          <p:cNvSpPr>
            <a:spLocks noGrp="1"/>
          </p:cNvSpPr>
          <p:nvPr>
            <p:ph type="subTitle" idx="1"/>
          </p:nvPr>
        </p:nvSpPr>
        <p:spPr>
          <a:xfrm>
            <a:off x="4440295" y="2899398"/>
            <a:ext cx="4243681" cy="307227"/>
          </a:xfrm>
        </p:spPr>
        <p:txBody>
          <a:bodyPr lIns="0" tIns="0" rIns="0" bIns="0" anchor="t" anchorCtr="0">
            <a:normAutofit/>
          </a:bodyPr>
          <a:lstStyle>
            <a:lvl1pPr marL="0" indent="0" algn="l">
              <a:spcBef>
                <a:spcPts val="0"/>
              </a:spcBef>
              <a:buNone/>
              <a:defRPr sz="1400" baseline="0">
                <a:solidFill>
                  <a:schemeClr val="accent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565793"/>
            <a:ext cx="9144000" cy="278082"/>
          </a:xfrm>
          <a:prstGeom prst="rect">
            <a:avLst/>
          </a:prstGeom>
        </p:spPr>
      </p:pic>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36659" y="5843875"/>
            <a:ext cx="1719072" cy="946404"/>
          </a:xfrm>
          <a:prstGeom prst="rect">
            <a:avLst/>
          </a:prstGeom>
        </p:spPr>
      </p:pic>
      <p:pic>
        <p:nvPicPr>
          <p:cNvPr id="8" name="Picture 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150341" y="6037984"/>
            <a:ext cx="2843317" cy="690730"/>
          </a:xfrm>
          <a:prstGeom prst="rect">
            <a:avLst/>
          </a:prstGeom>
        </p:spPr>
      </p:pic>
      <p:sp>
        <p:nvSpPr>
          <p:cNvPr id="9" name="TextBox 8"/>
          <p:cNvSpPr txBox="1"/>
          <p:nvPr userDrawn="1"/>
        </p:nvSpPr>
        <p:spPr>
          <a:xfrm>
            <a:off x="7368129" y="6074788"/>
            <a:ext cx="1361588" cy="653926"/>
          </a:xfrm>
          <a:prstGeom prst="rect">
            <a:avLst/>
          </a:prstGeom>
        </p:spPr>
        <p:txBody>
          <a:bodyPr vert="horz" wrap="square" lIns="0" tIns="0" rIns="0" bIns="0" rtlCol="0" anchor="t" anchorCtr="0">
            <a:noAutofit/>
          </a:bodyPr>
          <a:lstStyle/>
          <a:p>
            <a:pPr algn="ctr"/>
            <a:r>
              <a:rPr lang="en-US" sz="1600" dirty="0"/>
              <a:t>Grantee</a:t>
            </a:r>
          </a:p>
          <a:p>
            <a:pPr algn="ctr"/>
            <a:r>
              <a:rPr lang="en-US" sz="1600" dirty="0"/>
              <a:t>Logo</a:t>
            </a:r>
          </a:p>
        </p:txBody>
      </p:sp>
    </p:spTree>
    <p:extLst>
      <p:ext uri="{BB962C8B-B14F-4D97-AF65-F5344CB8AC3E}">
        <p14:creationId xmlns:p14="http://schemas.microsoft.com/office/powerpoint/2010/main" val="1965742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79798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A0E1759-306F-4499-9FA8-5B5A3CB25293}" type="slidenum">
              <a:rPr lang="en-GB" smtClean="0"/>
              <a:t>‹#›</a:t>
            </a:fld>
            <a:endParaRPr lang="en-GB"/>
          </a:p>
        </p:txBody>
      </p:sp>
    </p:spTree>
    <p:extLst>
      <p:ext uri="{BB962C8B-B14F-4D97-AF65-F5344CB8AC3E}">
        <p14:creationId xmlns:p14="http://schemas.microsoft.com/office/powerpoint/2010/main" val="31644685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2">
    <p:bg>
      <p:bgPr>
        <a:solidFill>
          <a:schemeClr val="accent1"/>
        </a:solidFill>
        <a:effectLst/>
      </p:bgPr>
    </p:bg>
    <p:spTree>
      <p:nvGrpSpPr>
        <p:cNvPr id="1" name=""/>
        <p:cNvGrpSpPr/>
        <p:nvPr/>
      </p:nvGrpSpPr>
      <p:grpSpPr>
        <a:xfrm>
          <a:off x="0" y="0"/>
          <a:ext cx="0" cy="0"/>
          <a:chOff x="0" y="0"/>
          <a:chExt cx="0" cy="0"/>
        </a:xfrm>
      </p:grpSpPr>
      <p:sp>
        <p:nvSpPr>
          <p:cNvPr id="3" name="TextBox 2"/>
          <p:cNvSpPr txBox="1"/>
          <p:nvPr userDrawn="1"/>
        </p:nvSpPr>
        <p:spPr>
          <a:xfrm>
            <a:off x="0" y="5569185"/>
            <a:ext cx="9144000" cy="1288816"/>
          </a:xfrm>
          <a:prstGeom prst="rect">
            <a:avLst/>
          </a:prstGeom>
          <a:solidFill>
            <a:schemeClr val="bg1"/>
          </a:solidFill>
          <a:ln>
            <a:noFill/>
          </a:ln>
          <a:effectLst/>
        </p:spPr>
        <p:txBody>
          <a:bodyPr vert="horz" wrap="none" lIns="0" tIns="0" rIns="0" bIns="0" rtlCol="0" anchor="t" anchorCtr="0">
            <a:normAutofit/>
          </a:bodyPr>
          <a:lstStyle/>
          <a:p>
            <a:endParaRPr lang="en-US" sz="1400"/>
          </a:p>
        </p:txBody>
      </p:sp>
      <p:pic>
        <p:nvPicPr>
          <p:cNvPr id="8" name="Picture 7" descr="logo-rev.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8585" y="1310452"/>
            <a:ext cx="2880000" cy="2043352"/>
          </a:xfrm>
          <a:prstGeom prst="rect">
            <a:avLst/>
          </a:prstGeom>
        </p:spPr>
      </p:pic>
      <p:sp>
        <p:nvSpPr>
          <p:cNvPr id="9" name="Title 1"/>
          <p:cNvSpPr>
            <a:spLocks noGrp="1"/>
          </p:cNvSpPr>
          <p:nvPr>
            <p:ph type="ctrTitle" hasCustomPrompt="1"/>
          </p:nvPr>
        </p:nvSpPr>
        <p:spPr>
          <a:xfrm>
            <a:off x="4440295" y="2413192"/>
            <a:ext cx="4243681" cy="452113"/>
          </a:xfrm>
          <a:prstGeom prst="rect">
            <a:avLst/>
          </a:prstGeom>
        </p:spPr>
        <p:txBody>
          <a:bodyPr lIns="0" tIns="0" rIns="0" bIns="0" anchor="t" anchorCtr="0">
            <a:normAutofit/>
          </a:bodyPr>
          <a:lstStyle>
            <a:lvl1pPr algn="l">
              <a:defRPr sz="2400" b="0" i="0">
                <a:solidFill>
                  <a:schemeClr val="bg2"/>
                </a:solidFill>
                <a:latin typeface="Arial"/>
                <a:cs typeface="Arial"/>
              </a:defRPr>
            </a:lvl1pPr>
          </a:lstStyle>
          <a:p>
            <a:r>
              <a:rPr lang="en-GB"/>
              <a:t>Click to edit Master title style</a:t>
            </a:r>
            <a:br>
              <a:rPr lang="en-GB"/>
            </a:br>
            <a:endParaRPr lang="en-US"/>
          </a:p>
        </p:txBody>
      </p:sp>
      <p:sp>
        <p:nvSpPr>
          <p:cNvPr id="10" name="Subtitle 2"/>
          <p:cNvSpPr>
            <a:spLocks noGrp="1"/>
          </p:cNvSpPr>
          <p:nvPr>
            <p:ph type="subTitle" idx="1"/>
          </p:nvPr>
        </p:nvSpPr>
        <p:spPr>
          <a:xfrm>
            <a:off x="4440295" y="2899398"/>
            <a:ext cx="4243681" cy="307227"/>
          </a:xfrm>
        </p:spPr>
        <p:txBody>
          <a:bodyPr lIns="0" tIns="0" rIns="0" bIns="0" anchor="t" anchorCtr="0">
            <a:normAutofit/>
          </a:bodyPr>
          <a:lstStyle>
            <a:lvl1pPr marL="0" indent="0" algn="l">
              <a:spcBef>
                <a:spcPts val="0"/>
              </a:spcBef>
              <a:buNone/>
              <a:defRPr sz="1400" baseline="0">
                <a:solidFill>
                  <a:schemeClr val="bg2"/>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565793"/>
            <a:ext cx="9144000" cy="278082"/>
          </a:xfrm>
          <a:prstGeom prst="rect">
            <a:avLst/>
          </a:prstGeom>
        </p:spPr>
      </p:pic>
      <p:pic>
        <p:nvPicPr>
          <p:cNvPr id="4" name="Picture 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36659" y="5843875"/>
            <a:ext cx="1719072" cy="946404"/>
          </a:xfrm>
          <a:prstGeom prst="rect">
            <a:avLst/>
          </a:prstGeom>
        </p:spPr>
      </p:pic>
      <p:pic>
        <p:nvPicPr>
          <p:cNvPr id="5" name="Picture 4"/>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150341" y="6037984"/>
            <a:ext cx="2843317" cy="690730"/>
          </a:xfrm>
          <a:prstGeom prst="rect">
            <a:avLst/>
          </a:prstGeom>
        </p:spPr>
      </p:pic>
      <p:sp>
        <p:nvSpPr>
          <p:cNvPr id="6" name="TextBox 5"/>
          <p:cNvSpPr txBox="1"/>
          <p:nvPr userDrawn="1"/>
        </p:nvSpPr>
        <p:spPr>
          <a:xfrm>
            <a:off x="7368129" y="6074788"/>
            <a:ext cx="1361588" cy="690730"/>
          </a:xfrm>
          <a:prstGeom prst="rect">
            <a:avLst/>
          </a:prstGeom>
        </p:spPr>
        <p:txBody>
          <a:bodyPr vert="horz" wrap="square" lIns="0" tIns="0" rIns="0" bIns="0" rtlCol="0" anchor="t" anchorCtr="0">
            <a:noAutofit/>
          </a:bodyPr>
          <a:lstStyle/>
          <a:p>
            <a:pPr algn="ctr"/>
            <a:r>
              <a:rPr lang="en-US" sz="1600" dirty="0"/>
              <a:t>Grantee</a:t>
            </a:r>
          </a:p>
          <a:p>
            <a:pPr algn="ctr"/>
            <a:r>
              <a:rPr lang="en-US" sz="1600" dirty="0"/>
              <a:t>Logo</a:t>
            </a:r>
          </a:p>
        </p:txBody>
      </p:sp>
    </p:spTree>
    <p:extLst>
      <p:ext uri="{BB962C8B-B14F-4D97-AF65-F5344CB8AC3E}">
        <p14:creationId xmlns:p14="http://schemas.microsoft.com/office/powerpoint/2010/main" val="13378216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Section/divider">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270000" y="2313246"/>
            <a:ext cx="7188200" cy="452113"/>
          </a:xfrm>
          <a:prstGeom prst="rect">
            <a:avLst/>
          </a:prstGeom>
        </p:spPr>
        <p:txBody>
          <a:bodyPr lIns="0" tIns="0" rIns="0" bIns="0" anchor="t" anchorCtr="0">
            <a:normAutofit/>
          </a:bodyPr>
          <a:lstStyle>
            <a:lvl1pPr algn="l">
              <a:defRPr sz="2400" b="0" i="0">
                <a:latin typeface="Arial"/>
                <a:cs typeface="Arial"/>
              </a:defRPr>
            </a:lvl1pPr>
          </a:lstStyle>
          <a:p>
            <a:r>
              <a:rPr lang="en-GB"/>
              <a:t>Click to edit Master title style</a:t>
            </a:r>
            <a:br>
              <a:rPr lang="en-GB"/>
            </a:br>
            <a:endParaRPr lang="en-US"/>
          </a:p>
        </p:txBody>
      </p:sp>
      <p:sp>
        <p:nvSpPr>
          <p:cNvPr id="3" name="Subtitle 2"/>
          <p:cNvSpPr>
            <a:spLocks noGrp="1"/>
          </p:cNvSpPr>
          <p:nvPr>
            <p:ph type="subTitle" idx="1"/>
          </p:nvPr>
        </p:nvSpPr>
        <p:spPr>
          <a:xfrm>
            <a:off x="1270000" y="2799452"/>
            <a:ext cx="7188200" cy="307227"/>
          </a:xfrm>
        </p:spPr>
        <p:txBody>
          <a:bodyPr lIns="0" tIns="0" rIns="0" bIns="0" anchor="t" anchorCtr="0">
            <a:normAutofit/>
          </a:bodyPr>
          <a:lstStyle>
            <a:lvl1pPr marL="0" indent="0" algn="l">
              <a:spcBef>
                <a:spcPts val="0"/>
              </a:spcBef>
              <a:buNone/>
              <a:defRPr sz="1400" baseline="0">
                <a:solidFill>
                  <a:schemeClr val="tx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4" name="Picture 3" descr="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2564" y="258701"/>
            <a:ext cx="2520000" cy="1789627"/>
          </a:xfrm>
          <a:prstGeom prst="rect">
            <a:avLst/>
          </a:prstGeom>
        </p:spPr>
      </p:pic>
      <p:pic>
        <p:nvPicPr>
          <p:cNvPr id="6" name="Picture 5" descr="definitionLS.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579350"/>
            <a:ext cx="9144000" cy="278650"/>
          </a:xfrm>
          <a:prstGeom prst="rect">
            <a:avLst/>
          </a:prstGeom>
        </p:spPr>
      </p:pic>
    </p:spTree>
    <p:extLst>
      <p:ext uri="{BB962C8B-B14F-4D97-AF65-F5344CB8AC3E}">
        <p14:creationId xmlns:p14="http://schemas.microsoft.com/office/powerpoint/2010/main" val="29931335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60912" y="1727200"/>
            <a:ext cx="7554955" cy="4398964"/>
          </a:xfrm>
        </p:spPr>
        <p:txBody>
          <a:bodyPr/>
          <a:lstStyle>
            <a:lvl1pPr>
              <a:defRPr sz="1800">
                <a:latin typeface="Arial"/>
                <a:cs typeface="Arial"/>
              </a:defRPr>
            </a:lvl1pPr>
            <a:lvl2pPr>
              <a:defRPr sz="1600">
                <a:latin typeface="Arial"/>
                <a:cs typeface="Arial"/>
              </a:defRPr>
            </a:lvl2pPr>
            <a:lvl3pPr>
              <a:defRPr sz="1400">
                <a:latin typeface="Arial"/>
                <a:cs typeface="Arial"/>
              </a:defRPr>
            </a:lvl3pPr>
            <a:lvl4pPr>
              <a:defRPr sz="1200">
                <a:latin typeface="Arial"/>
                <a:cs typeface="Arial"/>
              </a:defRPr>
            </a:lvl4pPr>
            <a:lvl5pPr>
              <a:defRPr sz="1100">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Placeholder 1"/>
          <p:cNvSpPr>
            <a:spLocks noGrp="1"/>
          </p:cNvSpPr>
          <p:nvPr>
            <p:ph type="title"/>
          </p:nvPr>
        </p:nvSpPr>
        <p:spPr>
          <a:xfrm>
            <a:off x="2589130" y="694457"/>
            <a:ext cx="5826737" cy="356081"/>
          </a:xfrm>
          <a:prstGeom prst="rect">
            <a:avLst/>
          </a:prstGeom>
        </p:spPr>
        <p:txBody>
          <a:bodyPr vert="horz" lIns="0" tIns="0" rIns="0" bIns="0" rtlCol="0" anchor="t" anchorCtr="0">
            <a:normAutofit/>
          </a:bodyPr>
          <a:lstStyle>
            <a:lvl1pPr>
              <a:defRPr>
                <a:latin typeface="Arial"/>
                <a:cs typeface="Arial"/>
              </a:defRPr>
            </a:lvl1pPr>
          </a:lstStyle>
          <a:p>
            <a:r>
              <a:rPr lang="en-US"/>
              <a:t>Click to edit Master title style</a:t>
            </a:r>
          </a:p>
        </p:txBody>
      </p:sp>
      <p:sp>
        <p:nvSpPr>
          <p:cNvPr id="10" name="Subtitle 2"/>
          <p:cNvSpPr>
            <a:spLocks noGrp="1"/>
          </p:cNvSpPr>
          <p:nvPr>
            <p:ph type="subTitle" idx="13"/>
          </p:nvPr>
        </p:nvSpPr>
        <p:spPr>
          <a:xfrm>
            <a:off x="2589131" y="1093156"/>
            <a:ext cx="5826736" cy="307227"/>
          </a:xfrm>
        </p:spPr>
        <p:txBody>
          <a:bodyPr lIns="0" tIns="0" rIns="0" bIns="0" anchor="t" anchorCtr="0">
            <a:normAutofit/>
          </a:bodyPr>
          <a:lstStyle>
            <a:lvl1pPr marL="0" indent="0" algn="l">
              <a:spcBef>
                <a:spcPts val="0"/>
              </a:spcBef>
              <a:buNone/>
              <a:defRPr sz="1400" baseline="0">
                <a:solidFill>
                  <a:schemeClr val="tx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9" name="Picture 8" descr="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4437" y="146296"/>
            <a:ext cx="1743695" cy="1238318"/>
          </a:xfrm>
          <a:prstGeom prst="rect">
            <a:avLst/>
          </a:prstGeom>
        </p:spPr>
      </p:pic>
      <p:cxnSp>
        <p:nvCxnSpPr>
          <p:cNvPr id="12" name="Straight Connector 11"/>
          <p:cNvCxnSpPr/>
          <p:nvPr userDrawn="1"/>
        </p:nvCxnSpPr>
        <p:spPr>
          <a:xfrm>
            <a:off x="860912" y="1514141"/>
            <a:ext cx="7554955"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pic>
        <p:nvPicPr>
          <p:cNvPr id="8" name="Picture 7" descr="definitionLS.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579350"/>
            <a:ext cx="9144000" cy="278650"/>
          </a:xfrm>
          <a:prstGeom prst="rect">
            <a:avLst/>
          </a:prstGeom>
        </p:spPr>
      </p:pic>
    </p:spTree>
    <p:extLst>
      <p:ext uri="{BB962C8B-B14F-4D97-AF65-F5344CB8AC3E}">
        <p14:creationId xmlns:p14="http://schemas.microsoft.com/office/powerpoint/2010/main" val="34311139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3275538"/>
            <a:ext cx="4840817" cy="2989795"/>
          </a:xfrm>
        </p:spPr>
        <p:txBody>
          <a:bodyPr/>
          <a:lstStyle>
            <a:lvl1pPr>
              <a:defRPr sz="1800">
                <a:latin typeface="Arial"/>
                <a:cs typeface="Arial"/>
              </a:defRPr>
            </a:lvl1pPr>
            <a:lvl2pPr>
              <a:defRPr sz="1600">
                <a:latin typeface="Arial"/>
                <a:cs typeface="Arial"/>
              </a:defRPr>
            </a:lvl2pPr>
            <a:lvl3pPr>
              <a:defRPr sz="1400">
                <a:latin typeface="Arial"/>
                <a:cs typeface="Arial"/>
              </a:defRPr>
            </a:lvl3pPr>
            <a:lvl4pPr>
              <a:defRPr sz="1200">
                <a:latin typeface="Arial"/>
                <a:cs typeface="Arial"/>
              </a:defRPr>
            </a:lvl4pPr>
            <a:lvl5pPr>
              <a:defRPr sz="1100">
                <a:latin typeface="Arial"/>
                <a:cs typeface="Aria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60912" y="3275538"/>
            <a:ext cx="2544569" cy="2989795"/>
          </a:xfrm>
        </p:spPr>
        <p:txBody>
          <a:bodyPr>
            <a:normAutofit/>
          </a:bodyPr>
          <a:lstStyle>
            <a:lvl1pPr marL="0" indent="0">
              <a:buNone/>
              <a:defRPr sz="1100">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6" name="Content Placeholder 2"/>
          <p:cNvSpPr>
            <a:spLocks noGrp="1"/>
          </p:cNvSpPr>
          <p:nvPr>
            <p:ph idx="15"/>
          </p:nvPr>
        </p:nvSpPr>
        <p:spPr>
          <a:xfrm>
            <a:off x="860912" y="1741359"/>
            <a:ext cx="7554955" cy="1355191"/>
          </a:xfrm>
        </p:spPr>
        <p:txBody>
          <a:bodyPr/>
          <a:lstStyle>
            <a:lvl1pPr>
              <a:defRPr sz="1800">
                <a:latin typeface="Arial"/>
                <a:cs typeface="Arial"/>
              </a:defRPr>
            </a:lvl1pPr>
            <a:lvl2pPr>
              <a:defRPr sz="1600">
                <a:latin typeface="Arial"/>
                <a:cs typeface="Arial"/>
              </a:defRPr>
            </a:lvl2pPr>
            <a:lvl3pPr>
              <a:defRPr sz="1400">
                <a:latin typeface="Arial"/>
                <a:cs typeface="Arial"/>
              </a:defRPr>
            </a:lvl3pPr>
            <a:lvl4pPr>
              <a:defRPr sz="1200">
                <a:latin typeface="Arial"/>
                <a:cs typeface="Arial"/>
              </a:defRPr>
            </a:lvl4pPr>
            <a:lvl5pPr>
              <a:defRPr sz="1100">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Placeholder 1"/>
          <p:cNvSpPr>
            <a:spLocks noGrp="1"/>
          </p:cNvSpPr>
          <p:nvPr>
            <p:ph type="title"/>
          </p:nvPr>
        </p:nvSpPr>
        <p:spPr>
          <a:xfrm>
            <a:off x="2589130" y="694457"/>
            <a:ext cx="5826737" cy="356081"/>
          </a:xfrm>
          <a:prstGeom prst="rect">
            <a:avLst/>
          </a:prstGeom>
        </p:spPr>
        <p:txBody>
          <a:bodyPr vert="horz" lIns="0" tIns="0" rIns="0" bIns="0" rtlCol="0" anchor="t" anchorCtr="0">
            <a:normAutofit/>
          </a:bodyPr>
          <a:lstStyle>
            <a:lvl1pPr>
              <a:defRPr>
                <a:latin typeface="Arial"/>
                <a:cs typeface="Arial"/>
              </a:defRPr>
            </a:lvl1pPr>
          </a:lstStyle>
          <a:p>
            <a:r>
              <a:rPr lang="en-US"/>
              <a:t>Click to edit Master title style</a:t>
            </a:r>
          </a:p>
        </p:txBody>
      </p:sp>
      <p:sp>
        <p:nvSpPr>
          <p:cNvPr id="13" name="Subtitle 2"/>
          <p:cNvSpPr>
            <a:spLocks noGrp="1"/>
          </p:cNvSpPr>
          <p:nvPr>
            <p:ph type="subTitle" idx="13"/>
          </p:nvPr>
        </p:nvSpPr>
        <p:spPr>
          <a:xfrm>
            <a:off x="2589131" y="1093156"/>
            <a:ext cx="5826736" cy="307227"/>
          </a:xfrm>
        </p:spPr>
        <p:txBody>
          <a:bodyPr lIns="0" tIns="0" rIns="0" bIns="0" anchor="t" anchorCtr="0">
            <a:normAutofit/>
          </a:bodyPr>
          <a:lstStyle>
            <a:lvl1pPr marL="0" indent="0" algn="l">
              <a:spcBef>
                <a:spcPts val="0"/>
              </a:spcBef>
              <a:buNone/>
              <a:defRPr sz="1400" baseline="0">
                <a:solidFill>
                  <a:schemeClr val="tx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14" name="Picture 13" descr="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4437" y="146296"/>
            <a:ext cx="1743695" cy="1238318"/>
          </a:xfrm>
          <a:prstGeom prst="rect">
            <a:avLst/>
          </a:prstGeom>
        </p:spPr>
      </p:pic>
      <p:cxnSp>
        <p:nvCxnSpPr>
          <p:cNvPr id="18" name="Straight Connector 17"/>
          <p:cNvCxnSpPr/>
          <p:nvPr userDrawn="1"/>
        </p:nvCxnSpPr>
        <p:spPr>
          <a:xfrm>
            <a:off x="860912" y="1514141"/>
            <a:ext cx="7554955"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pic>
        <p:nvPicPr>
          <p:cNvPr id="10" name="Picture 9" descr="definitionLS.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579350"/>
            <a:ext cx="9144000" cy="278650"/>
          </a:xfrm>
          <a:prstGeom prst="rect">
            <a:avLst/>
          </a:prstGeom>
        </p:spPr>
      </p:pic>
    </p:spTree>
    <p:extLst>
      <p:ext uri="{BB962C8B-B14F-4D97-AF65-F5344CB8AC3E}">
        <p14:creationId xmlns:p14="http://schemas.microsoft.com/office/powerpoint/2010/main" val="8618757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60912" y="1703682"/>
            <a:ext cx="3634888" cy="4525963"/>
          </a:xfrm>
        </p:spPr>
        <p:txBody>
          <a:bodyPr/>
          <a:lstStyle>
            <a:lvl1pPr>
              <a:defRPr sz="1800">
                <a:latin typeface="Arial"/>
                <a:cs typeface="Arial"/>
              </a:defRPr>
            </a:lvl1pPr>
            <a:lvl2pPr>
              <a:defRPr sz="1600">
                <a:latin typeface="Arial"/>
                <a:cs typeface="Arial"/>
              </a:defRPr>
            </a:lvl2pPr>
            <a:lvl3pPr>
              <a:defRPr sz="1400">
                <a:latin typeface="Arial"/>
                <a:cs typeface="Arial"/>
              </a:defRPr>
            </a:lvl3pPr>
            <a:lvl4pPr>
              <a:defRPr sz="1200">
                <a:latin typeface="Arial"/>
                <a:cs typeface="Arial"/>
              </a:defRPr>
            </a:lvl4pPr>
            <a:lvl5pPr>
              <a:defRPr sz="1100">
                <a:latin typeface="Arial"/>
                <a:cs typeface="Aria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703682"/>
            <a:ext cx="3767667" cy="4525963"/>
          </a:xfrm>
        </p:spPr>
        <p:txBody>
          <a:bodyPr/>
          <a:lstStyle>
            <a:lvl1pPr>
              <a:defRPr sz="1800">
                <a:latin typeface="Arial"/>
                <a:cs typeface="Arial"/>
              </a:defRPr>
            </a:lvl1pPr>
            <a:lvl2pPr>
              <a:defRPr sz="1600">
                <a:latin typeface="Arial"/>
                <a:cs typeface="Arial"/>
              </a:defRPr>
            </a:lvl2pPr>
            <a:lvl3pPr>
              <a:defRPr sz="1400">
                <a:latin typeface="Arial"/>
                <a:cs typeface="Arial"/>
              </a:defRPr>
            </a:lvl3pPr>
            <a:lvl4pPr>
              <a:defRPr sz="1200">
                <a:latin typeface="Arial"/>
                <a:cs typeface="Arial"/>
              </a:defRPr>
            </a:lvl4pPr>
            <a:lvl5pPr>
              <a:defRPr sz="1100">
                <a:latin typeface="Arial"/>
                <a:cs typeface="Aria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Placeholder 1"/>
          <p:cNvSpPr>
            <a:spLocks noGrp="1"/>
          </p:cNvSpPr>
          <p:nvPr>
            <p:ph type="title"/>
          </p:nvPr>
        </p:nvSpPr>
        <p:spPr>
          <a:xfrm>
            <a:off x="2589130" y="694457"/>
            <a:ext cx="5826737" cy="356081"/>
          </a:xfrm>
          <a:prstGeom prst="rect">
            <a:avLst/>
          </a:prstGeom>
        </p:spPr>
        <p:txBody>
          <a:bodyPr vert="horz" lIns="0" tIns="0" rIns="0" bIns="0" rtlCol="0" anchor="t" anchorCtr="0">
            <a:normAutofit/>
          </a:bodyPr>
          <a:lstStyle>
            <a:lvl1pPr>
              <a:defRPr>
                <a:latin typeface="Arial"/>
                <a:cs typeface="Arial"/>
              </a:defRPr>
            </a:lvl1pPr>
          </a:lstStyle>
          <a:p>
            <a:r>
              <a:rPr lang="en-US"/>
              <a:t>Click to edit Master title style</a:t>
            </a:r>
          </a:p>
        </p:txBody>
      </p:sp>
      <p:sp>
        <p:nvSpPr>
          <p:cNvPr id="14" name="Subtitle 2"/>
          <p:cNvSpPr>
            <a:spLocks noGrp="1"/>
          </p:cNvSpPr>
          <p:nvPr>
            <p:ph type="subTitle" idx="13"/>
          </p:nvPr>
        </p:nvSpPr>
        <p:spPr>
          <a:xfrm>
            <a:off x="2589131" y="1093156"/>
            <a:ext cx="5826736" cy="307227"/>
          </a:xfrm>
        </p:spPr>
        <p:txBody>
          <a:bodyPr lIns="0" tIns="0" rIns="0" bIns="0" anchor="t" anchorCtr="0">
            <a:normAutofit/>
          </a:bodyPr>
          <a:lstStyle>
            <a:lvl1pPr marL="0" indent="0" algn="l">
              <a:spcBef>
                <a:spcPts val="0"/>
              </a:spcBef>
              <a:buNone/>
              <a:defRPr sz="1400" baseline="0">
                <a:solidFill>
                  <a:schemeClr val="tx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15" name="Picture 14" descr="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4437" y="146296"/>
            <a:ext cx="1743695" cy="1238318"/>
          </a:xfrm>
          <a:prstGeom prst="rect">
            <a:avLst/>
          </a:prstGeom>
        </p:spPr>
      </p:pic>
      <p:cxnSp>
        <p:nvCxnSpPr>
          <p:cNvPr id="16" name="Straight Connector 15"/>
          <p:cNvCxnSpPr/>
          <p:nvPr userDrawn="1"/>
        </p:nvCxnSpPr>
        <p:spPr>
          <a:xfrm>
            <a:off x="860912" y="1514141"/>
            <a:ext cx="7554955"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pic>
        <p:nvPicPr>
          <p:cNvPr id="9" name="Picture 8" descr="definitionLS.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579350"/>
            <a:ext cx="9144000" cy="278650"/>
          </a:xfrm>
          <a:prstGeom prst="rect">
            <a:avLst/>
          </a:prstGeom>
        </p:spPr>
      </p:pic>
    </p:spTree>
    <p:extLst>
      <p:ext uri="{BB962C8B-B14F-4D97-AF65-F5344CB8AC3E}">
        <p14:creationId xmlns:p14="http://schemas.microsoft.com/office/powerpoint/2010/main" val="12934185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60912" y="1761674"/>
            <a:ext cx="3636476" cy="639762"/>
          </a:xfrm>
        </p:spPr>
        <p:txBody>
          <a:bodyPr anchor="b">
            <a:normAutofit/>
          </a:bodyPr>
          <a:lstStyle>
            <a:lvl1pPr marL="0" indent="0">
              <a:buNone/>
              <a:defRPr sz="1800" b="1">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60912" y="2580423"/>
            <a:ext cx="3636476" cy="3684910"/>
          </a:xfrm>
        </p:spPr>
        <p:txBody>
          <a:bodyPr/>
          <a:lstStyle>
            <a:lvl1pPr>
              <a:defRPr sz="1800">
                <a:latin typeface="Arial"/>
                <a:cs typeface="Arial"/>
              </a:defRPr>
            </a:lvl1pPr>
            <a:lvl2pPr>
              <a:defRPr sz="1600">
                <a:latin typeface="Arial"/>
                <a:cs typeface="Arial"/>
              </a:defRPr>
            </a:lvl2pPr>
            <a:lvl3pPr>
              <a:defRPr sz="1400">
                <a:latin typeface="Arial"/>
                <a:cs typeface="Arial"/>
              </a:defRPr>
            </a:lvl3pPr>
            <a:lvl4pPr>
              <a:defRPr sz="1200">
                <a:latin typeface="Arial"/>
                <a:cs typeface="Arial"/>
              </a:defRPr>
            </a:lvl4pPr>
            <a:lvl5pPr>
              <a:defRPr sz="1100">
                <a:latin typeface="Arial"/>
                <a:cs typeface="Aria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761674"/>
            <a:ext cx="3770842" cy="639762"/>
          </a:xfrm>
        </p:spPr>
        <p:txBody>
          <a:bodyPr anchor="b">
            <a:normAutofit/>
          </a:bodyPr>
          <a:lstStyle>
            <a:lvl1pPr marL="0" indent="0">
              <a:buNone/>
              <a:defRPr sz="1800" b="1">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580423"/>
            <a:ext cx="3770842" cy="3684910"/>
          </a:xfrm>
        </p:spPr>
        <p:txBody>
          <a:bodyPr/>
          <a:lstStyle>
            <a:lvl1pPr>
              <a:defRPr sz="1800">
                <a:latin typeface="Arial"/>
                <a:cs typeface="Arial"/>
              </a:defRPr>
            </a:lvl1pPr>
            <a:lvl2pPr>
              <a:defRPr sz="1600">
                <a:latin typeface="Arial"/>
                <a:cs typeface="Arial"/>
              </a:defRPr>
            </a:lvl2pPr>
            <a:lvl3pPr>
              <a:defRPr sz="1400">
                <a:latin typeface="Arial"/>
                <a:cs typeface="Arial"/>
              </a:defRPr>
            </a:lvl3pPr>
            <a:lvl4pPr>
              <a:defRPr sz="1200">
                <a:latin typeface="Arial"/>
                <a:cs typeface="Arial"/>
              </a:defRPr>
            </a:lvl4pPr>
            <a:lvl5pPr>
              <a:defRPr sz="1100">
                <a:latin typeface="Arial"/>
                <a:cs typeface="Aria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Placeholder 1"/>
          <p:cNvSpPr>
            <a:spLocks noGrp="1"/>
          </p:cNvSpPr>
          <p:nvPr>
            <p:ph type="title"/>
          </p:nvPr>
        </p:nvSpPr>
        <p:spPr>
          <a:xfrm>
            <a:off x="2589130" y="694457"/>
            <a:ext cx="5826737" cy="356081"/>
          </a:xfrm>
          <a:prstGeom prst="rect">
            <a:avLst/>
          </a:prstGeom>
        </p:spPr>
        <p:txBody>
          <a:bodyPr vert="horz" lIns="0" tIns="0" rIns="0" bIns="0" rtlCol="0" anchor="t" anchorCtr="0">
            <a:normAutofit/>
          </a:bodyPr>
          <a:lstStyle>
            <a:lvl1pPr>
              <a:defRPr>
                <a:latin typeface="Arial"/>
                <a:cs typeface="Arial"/>
              </a:defRPr>
            </a:lvl1pPr>
          </a:lstStyle>
          <a:p>
            <a:r>
              <a:rPr lang="en-US"/>
              <a:t>Click to edit Master title style</a:t>
            </a:r>
          </a:p>
        </p:txBody>
      </p:sp>
      <p:sp>
        <p:nvSpPr>
          <p:cNvPr id="15" name="Subtitle 2"/>
          <p:cNvSpPr>
            <a:spLocks noGrp="1"/>
          </p:cNvSpPr>
          <p:nvPr>
            <p:ph type="subTitle" idx="13"/>
          </p:nvPr>
        </p:nvSpPr>
        <p:spPr>
          <a:xfrm>
            <a:off x="2589131" y="1093156"/>
            <a:ext cx="5826736" cy="307227"/>
          </a:xfrm>
        </p:spPr>
        <p:txBody>
          <a:bodyPr lIns="0" tIns="0" rIns="0" bIns="0" anchor="t" anchorCtr="0">
            <a:normAutofit/>
          </a:bodyPr>
          <a:lstStyle>
            <a:lvl1pPr marL="0" indent="0" algn="l">
              <a:spcBef>
                <a:spcPts val="0"/>
              </a:spcBef>
              <a:buNone/>
              <a:defRPr sz="1400" baseline="0">
                <a:solidFill>
                  <a:schemeClr val="tx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16" name="Picture 15" descr="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4437" y="146296"/>
            <a:ext cx="1743695" cy="1238318"/>
          </a:xfrm>
          <a:prstGeom prst="rect">
            <a:avLst/>
          </a:prstGeom>
        </p:spPr>
      </p:pic>
      <p:cxnSp>
        <p:nvCxnSpPr>
          <p:cNvPr id="17" name="Straight Connector 16"/>
          <p:cNvCxnSpPr/>
          <p:nvPr userDrawn="1"/>
        </p:nvCxnSpPr>
        <p:spPr>
          <a:xfrm>
            <a:off x="860912" y="1514141"/>
            <a:ext cx="7554955"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pic>
        <p:nvPicPr>
          <p:cNvPr id="11" name="Picture 10" descr="definitionLS.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579350"/>
            <a:ext cx="9144000" cy="278650"/>
          </a:xfrm>
          <a:prstGeom prst="rect">
            <a:avLst/>
          </a:prstGeom>
        </p:spPr>
      </p:pic>
    </p:spTree>
    <p:extLst>
      <p:ext uri="{BB962C8B-B14F-4D97-AF65-F5344CB8AC3E}">
        <p14:creationId xmlns:p14="http://schemas.microsoft.com/office/powerpoint/2010/main" val="11691655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0911" y="5276136"/>
            <a:ext cx="7554955" cy="415344"/>
          </a:xfrm>
          <a:prstGeom prst="rect">
            <a:avLst/>
          </a:prstGeom>
        </p:spPr>
        <p:txBody>
          <a:bodyPr anchor="b"/>
          <a:lstStyle>
            <a:lvl1pPr algn="l">
              <a:defRPr sz="1800" b="1">
                <a:latin typeface="Arial"/>
                <a:cs typeface="Arial"/>
              </a:defRPr>
            </a:lvl1pPr>
          </a:lstStyle>
          <a:p>
            <a:r>
              <a:rPr lang="en-US"/>
              <a:t>Click to edit Master title style</a:t>
            </a:r>
          </a:p>
        </p:txBody>
      </p:sp>
      <p:sp>
        <p:nvSpPr>
          <p:cNvPr id="3" name="Picture Placeholder 2"/>
          <p:cNvSpPr>
            <a:spLocks noGrp="1"/>
          </p:cNvSpPr>
          <p:nvPr>
            <p:ph type="pic" idx="1"/>
          </p:nvPr>
        </p:nvSpPr>
        <p:spPr>
          <a:xfrm>
            <a:off x="860911" y="1740369"/>
            <a:ext cx="7554955" cy="3424298"/>
          </a:xfrm>
        </p:spPr>
        <p:txBody>
          <a:bodyPr/>
          <a:lstStyle>
            <a:lvl1pPr marL="0" indent="0">
              <a:buNone/>
              <a:defRPr sz="3200">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860911" y="5807950"/>
            <a:ext cx="7554955" cy="574793"/>
          </a:xfrm>
        </p:spPr>
        <p:txBody>
          <a:bodyPr>
            <a:normAutofit/>
          </a:bodyPr>
          <a:lstStyle>
            <a:lvl1pPr marL="0" indent="0">
              <a:buNone/>
              <a:defRPr sz="1100">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itle Placeholder 1"/>
          <p:cNvSpPr txBox="1">
            <a:spLocks/>
          </p:cNvSpPr>
          <p:nvPr userDrawn="1"/>
        </p:nvSpPr>
        <p:spPr>
          <a:xfrm>
            <a:off x="2589130" y="694457"/>
            <a:ext cx="5826737" cy="356081"/>
          </a:xfrm>
          <a:prstGeom prst="rect">
            <a:avLst/>
          </a:prstGeom>
        </p:spPr>
        <p:txBody>
          <a:bodyPr vert="horz" lIns="0" tIns="0" rIns="0" bIns="0" rtlCol="0" anchor="t" anchorCtr="0">
            <a:normAutofit lnSpcReduction="10000"/>
          </a:bodyPr>
          <a:lstStyle>
            <a:lvl1pPr algn="l" defTabSz="457200" rtl="0" eaLnBrk="1" latinLnBrk="0" hangingPunct="1">
              <a:spcBef>
                <a:spcPct val="0"/>
              </a:spcBef>
              <a:buNone/>
              <a:defRPr sz="2400" kern="1200" baseline="0">
                <a:solidFill>
                  <a:schemeClr val="tx1"/>
                </a:solidFill>
                <a:latin typeface="Arial"/>
                <a:ea typeface="+mj-ea"/>
                <a:cs typeface="Arial"/>
              </a:defRPr>
            </a:lvl1pPr>
          </a:lstStyle>
          <a:p>
            <a:r>
              <a:rPr lang="en-GB"/>
              <a:t>Click to edit Master title style</a:t>
            </a:r>
            <a:endParaRPr lang="en-US"/>
          </a:p>
        </p:txBody>
      </p:sp>
      <p:sp>
        <p:nvSpPr>
          <p:cNvPr id="13" name="Subtitle 2"/>
          <p:cNvSpPr>
            <a:spLocks noGrp="1"/>
          </p:cNvSpPr>
          <p:nvPr>
            <p:ph type="subTitle" idx="13"/>
          </p:nvPr>
        </p:nvSpPr>
        <p:spPr>
          <a:xfrm>
            <a:off x="2589131" y="1093156"/>
            <a:ext cx="5826736" cy="307227"/>
          </a:xfrm>
        </p:spPr>
        <p:txBody>
          <a:bodyPr lIns="0" tIns="0" rIns="0" bIns="0" anchor="t" anchorCtr="0">
            <a:normAutofit/>
          </a:bodyPr>
          <a:lstStyle>
            <a:lvl1pPr marL="0" indent="0" algn="l">
              <a:spcBef>
                <a:spcPts val="0"/>
              </a:spcBef>
              <a:buNone/>
              <a:defRPr sz="1400" baseline="0">
                <a:solidFill>
                  <a:schemeClr val="tx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16" name="Picture 15" descr="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4437" y="146296"/>
            <a:ext cx="1743695" cy="1238318"/>
          </a:xfrm>
          <a:prstGeom prst="rect">
            <a:avLst/>
          </a:prstGeom>
        </p:spPr>
      </p:pic>
      <p:cxnSp>
        <p:nvCxnSpPr>
          <p:cNvPr id="19" name="Straight Connector 18"/>
          <p:cNvCxnSpPr/>
          <p:nvPr userDrawn="1"/>
        </p:nvCxnSpPr>
        <p:spPr>
          <a:xfrm>
            <a:off x="860912" y="1514141"/>
            <a:ext cx="7554955"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pic>
        <p:nvPicPr>
          <p:cNvPr id="10" name="Picture 9" descr="definitionLS.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579350"/>
            <a:ext cx="9144000" cy="278650"/>
          </a:xfrm>
          <a:prstGeom prst="rect">
            <a:avLst/>
          </a:prstGeom>
        </p:spPr>
      </p:pic>
    </p:spTree>
    <p:extLst>
      <p:ext uri="{BB962C8B-B14F-4D97-AF65-F5344CB8AC3E}">
        <p14:creationId xmlns:p14="http://schemas.microsoft.com/office/powerpoint/2010/main" val="29930726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ull bleed picture">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0" y="-18816"/>
            <a:ext cx="9144000" cy="6876816"/>
          </a:xfrm>
        </p:spPr>
        <p:txBody>
          <a:bodyPr/>
          <a:lstStyle>
            <a:lvl1pPr marL="0" indent="0">
              <a:buNone/>
              <a:defRPr sz="3200">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Rectangle 3"/>
          <p:cNvSpPr/>
          <p:nvPr userDrawn="1"/>
        </p:nvSpPr>
        <p:spPr>
          <a:xfrm>
            <a:off x="6274741" y="2380074"/>
            <a:ext cx="2869258" cy="2013185"/>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5" name="Picture 4" descr="logo-rev.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505480" y="2561637"/>
            <a:ext cx="2281037" cy="1618389"/>
          </a:xfrm>
          <a:prstGeom prst="rect">
            <a:avLst/>
          </a:prstGeom>
        </p:spPr>
      </p:pic>
    </p:spTree>
    <p:extLst>
      <p:ext uri="{BB962C8B-B14F-4D97-AF65-F5344CB8AC3E}">
        <p14:creationId xmlns:p14="http://schemas.microsoft.com/office/powerpoint/2010/main" val="1245223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269962"/>
            <a:ext cx="8229600" cy="4856202"/>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87761063"/>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49" r:id="rId3"/>
    <p:sldLayoutId id="2147483650" r:id="rId4"/>
    <p:sldLayoutId id="2147483656" r:id="rId5"/>
    <p:sldLayoutId id="2147483652" r:id="rId6"/>
    <p:sldLayoutId id="2147483653" r:id="rId7"/>
    <p:sldLayoutId id="2147483657" r:id="rId8"/>
    <p:sldLayoutId id="2147483661" r:id="rId9"/>
    <p:sldLayoutId id="2147483658" r:id="rId10"/>
    <p:sldLayoutId id="2147483662" r:id="rId11"/>
  </p:sldLayoutIdLst>
  <p:hf hdr="0" ftr="0" dt="0"/>
  <p:txStyles>
    <p:titleStyle>
      <a:lvl1pPr algn="l" defTabSz="457200" rtl="0" eaLnBrk="1" latinLnBrk="0" hangingPunct="1">
        <a:spcBef>
          <a:spcPct val="0"/>
        </a:spcBef>
        <a:buNone/>
        <a:defRPr sz="2400" kern="1200" baseline="0">
          <a:solidFill>
            <a:schemeClr val="tx1"/>
          </a:solidFill>
          <a:latin typeface="KlavikaLight-Plain"/>
          <a:ea typeface="+mj-ea"/>
          <a:cs typeface="+mj-cs"/>
        </a:defRPr>
      </a:lvl1pPr>
    </p:titleStyle>
    <p:bodyStyle>
      <a:lvl1pPr marL="342900" indent="-342900" algn="l" defTabSz="457200" rtl="0" eaLnBrk="1" latinLnBrk="0" hangingPunct="1">
        <a:spcBef>
          <a:spcPct val="20000"/>
        </a:spcBef>
        <a:buClr>
          <a:schemeClr val="accent1"/>
        </a:buClr>
        <a:buFont typeface="Arial"/>
        <a:buChar char="•"/>
        <a:defRPr sz="1800" b="0" i="0" kern="1200">
          <a:solidFill>
            <a:schemeClr val="tx1"/>
          </a:solidFill>
          <a:latin typeface="Arial"/>
          <a:ea typeface="+mn-ea"/>
          <a:cs typeface="Arial"/>
        </a:defRPr>
      </a:lvl1pPr>
      <a:lvl2pPr marL="742950" indent="-285750" algn="l" defTabSz="457200" rtl="0" eaLnBrk="1" latinLnBrk="0" hangingPunct="1">
        <a:spcBef>
          <a:spcPct val="20000"/>
        </a:spcBef>
        <a:buClr>
          <a:schemeClr val="accent1"/>
        </a:buClr>
        <a:buFont typeface="Arial"/>
        <a:buChar char="–"/>
        <a:defRPr sz="1600" b="0" i="0" kern="1200">
          <a:solidFill>
            <a:schemeClr val="tx1"/>
          </a:solidFill>
          <a:latin typeface="Arial"/>
          <a:ea typeface="+mn-ea"/>
          <a:cs typeface="Arial"/>
        </a:defRPr>
      </a:lvl2pPr>
      <a:lvl3pPr marL="1143000" indent="-228600" algn="l" defTabSz="457200" rtl="0" eaLnBrk="1" latinLnBrk="0" hangingPunct="1">
        <a:spcBef>
          <a:spcPct val="20000"/>
        </a:spcBef>
        <a:buClr>
          <a:schemeClr val="accent1"/>
        </a:buClr>
        <a:buFont typeface="Arial"/>
        <a:buChar char="•"/>
        <a:defRPr sz="1400" b="0" i="0" kern="1200">
          <a:solidFill>
            <a:schemeClr val="tx1"/>
          </a:solidFill>
          <a:latin typeface="Arial"/>
          <a:ea typeface="+mn-ea"/>
          <a:cs typeface="Arial"/>
        </a:defRPr>
      </a:lvl3pPr>
      <a:lvl4pPr marL="1600200" indent="-228600" algn="l" defTabSz="457200" rtl="0" eaLnBrk="1" latinLnBrk="0" hangingPunct="1">
        <a:spcBef>
          <a:spcPct val="20000"/>
        </a:spcBef>
        <a:buClr>
          <a:schemeClr val="accent1"/>
        </a:buClr>
        <a:buFont typeface="Arial"/>
        <a:buChar char="–"/>
        <a:defRPr sz="1200" b="0" i="0" kern="1200">
          <a:solidFill>
            <a:schemeClr val="tx1"/>
          </a:solidFill>
          <a:latin typeface="Arial"/>
          <a:ea typeface="+mn-ea"/>
          <a:cs typeface="Arial"/>
        </a:defRPr>
      </a:lvl4pPr>
      <a:lvl5pPr marL="2057400" indent="-228600" algn="l" defTabSz="457200" rtl="0" eaLnBrk="1" latinLnBrk="0" hangingPunct="1">
        <a:spcBef>
          <a:spcPct val="20000"/>
        </a:spcBef>
        <a:buClr>
          <a:schemeClr val="accent1"/>
        </a:buClr>
        <a:buFont typeface="Arial"/>
        <a:buChar char="»"/>
        <a:defRPr sz="1100" b="0" i="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1.jpg"/><Relationship Id="rId7"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22.jpeg"/><Relationship Id="rId5" Type="http://schemas.openxmlformats.org/officeDocument/2006/relationships/image" Target="../media/image3.jpg"/><Relationship Id="rId10" Type="http://schemas.openxmlformats.org/officeDocument/2006/relationships/image" Target="../media/image26.jpeg"/><Relationship Id="rId4" Type="http://schemas.openxmlformats.org/officeDocument/2006/relationships/image" Target="../media/image8.png"/><Relationship Id="rId9" Type="http://schemas.openxmlformats.org/officeDocument/2006/relationships/image" Target="../media/image25.png"/></Relationships>
</file>

<file path=ppt/slides/_rels/slide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A80EC56-CA3C-4A9F-9107-9BB8CCBD1952}"/>
              </a:ext>
            </a:extLst>
          </p:cNvPr>
          <p:cNvPicPr>
            <a:picLocks noChangeAspect="1"/>
          </p:cNvPicPr>
          <p:nvPr/>
        </p:nvPicPr>
        <p:blipFill>
          <a:blip r:embed="rId3"/>
          <a:stretch>
            <a:fillRect/>
          </a:stretch>
        </p:blipFill>
        <p:spPr>
          <a:xfrm>
            <a:off x="473030" y="1520996"/>
            <a:ext cx="3580605" cy="1908004"/>
          </a:xfrm>
          <a:prstGeom prst="rect">
            <a:avLst/>
          </a:prstGeom>
        </p:spPr>
      </p:pic>
      <p:sp>
        <p:nvSpPr>
          <p:cNvPr id="5" name="Title 4"/>
          <p:cNvSpPr>
            <a:spLocks noGrp="1"/>
          </p:cNvSpPr>
          <p:nvPr>
            <p:ph type="ctrTitle"/>
          </p:nvPr>
        </p:nvSpPr>
        <p:spPr>
          <a:xfrm>
            <a:off x="112308" y="2546367"/>
            <a:ext cx="8919384" cy="459475"/>
          </a:xfrm>
        </p:spPr>
        <p:txBody>
          <a:bodyPr>
            <a:noAutofit/>
          </a:bodyPr>
          <a:lstStyle/>
          <a:p>
            <a:pPr algn="ctr"/>
            <a:r>
              <a:rPr lang="en-US" b="1" dirty="0"/>
              <a:t>Uptake of PrEP within family planning clinics: Results from a large implementation program in Kenya</a:t>
            </a:r>
            <a:br>
              <a:rPr lang="en-US" b="1" dirty="0"/>
            </a:br>
            <a:br>
              <a:rPr lang="en-US" sz="1100" b="1" dirty="0"/>
            </a:br>
            <a:r>
              <a:rPr lang="en-US" sz="1400" dirty="0">
                <a:latin typeface="Helvetica Neue"/>
              </a:rPr>
              <a:t>K. Mugwanya</a:t>
            </a:r>
            <a:r>
              <a:rPr lang="en-US" sz="1400" baseline="30000" dirty="0">
                <a:latin typeface="Helvetica Neue"/>
              </a:rPr>
              <a:t>1</a:t>
            </a:r>
            <a:r>
              <a:rPr lang="en-US" sz="1400" dirty="0">
                <a:latin typeface="Helvetica Neue"/>
              </a:rPr>
              <a:t>, </a:t>
            </a:r>
            <a:r>
              <a:rPr lang="en-US" sz="1400" u="sng" dirty="0">
                <a:latin typeface="Helvetica Neue"/>
              </a:rPr>
              <a:t>J. Pintye</a:t>
            </a:r>
            <a:r>
              <a:rPr lang="en-US" sz="1400" baseline="30000" dirty="0">
                <a:latin typeface="Helvetica Neue"/>
              </a:rPr>
              <a:t>1</a:t>
            </a:r>
            <a:r>
              <a:rPr lang="en-US" sz="1400" dirty="0">
                <a:latin typeface="Helvetica Neue"/>
              </a:rPr>
              <a:t>, J. Kinuthia</a:t>
            </a:r>
            <a:r>
              <a:rPr lang="en-US" sz="1400" baseline="30000" dirty="0">
                <a:latin typeface="Helvetica Neue"/>
              </a:rPr>
              <a:t>1,2</a:t>
            </a:r>
            <a:r>
              <a:rPr lang="en-US" sz="1400" dirty="0">
                <a:latin typeface="Helvetica Neue"/>
              </a:rPr>
              <a:t>, F. Abuna</a:t>
            </a:r>
            <a:r>
              <a:rPr lang="en-US" sz="1400" baseline="30000" dirty="0">
                <a:latin typeface="Helvetica Neue"/>
              </a:rPr>
              <a:t>3</a:t>
            </a:r>
            <a:r>
              <a:rPr lang="en-US" sz="1400" dirty="0">
                <a:latin typeface="Helvetica Neue"/>
              </a:rPr>
              <a:t>, H. Lagat</a:t>
            </a:r>
            <a:r>
              <a:rPr lang="en-US" sz="1400" baseline="30000" dirty="0">
                <a:latin typeface="Helvetica Neue"/>
              </a:rPr>
              <a:t>3</a:t>
            </a:r>
            <a:r>
              <a:rPr lang="en-US" sz="1400" dirty="0">
                <a:latin typeface="Helvetica Neue"/>
              </a:rPr>
              <a:t>, M. Serede</a:t>
            </a:r>
            <a:r>
              <a:rPr lang="en-US" sz="1400" baseline="30000" dirty="0">
                <a:latin typeface="Helvetica Neue"/>
              </a:rPr>
              <a:t>3</a:t>
            </a:r>
            <a:r>
              <a:rPr lang="en-US" sz="1400" dirty="0">
                <a:latin typeface="Helvetica Neue"/>
              </a:rPr>
              <a:t>, J. Sila</a:t>
            </a:r>
            <a:r>
              <a:rPr lang="en-US" sz="1400" baseline="30000" dirty="0">
                <a:latin typeface="Helvetica Neue"/>
              </a:rPr>
              <a:t>3</a:t>
            </a:r>
            <a:r>
              <a:rPr lang="en-US" sz="1400" dirty="0">
                <a:latin typeface="Helvetica Neue"/>
              </a:rPr>
              <a:t>, G. John-Stewart</a:t>
            </a:r>
            <a:r>
              <a:rPr lang="en-US" sz="1400" baseline="30000" dirty="0">
                <a:latin typeface="Helvetica Neue"/>
              </a:rPr>
              <a:t>4</a:t>
            </a:r>
            <a:r>
              <a:rPr lang="en-US" sz="1400" dirty="0">
                <a:latin typeface="Helvetica Neue"/>
              </a:rPr>
              <a:t>, J. Baeten</a:t>
            </a:r>
            <a:r>
              <a:rPr lang="en-US" sz="1400" baseline="30000" dirty="0">
                <a:latin typeface="Helvetica Neue"/>
              </a:rPr>
              <a:t>4</a:t>
            </a:r>
            <a:br>
              <a:rPr lang="en-US" sz="1400" dirty="0"/>
            </a:br>
            <a:r>
              <a:rPr lang="en-US" sz="1400" dirty="0"/>
              <a:t>PrEP Implementation for Young Women and Adolescents (PrIYA) Program</a:t>
            </a:r>
            <a:br>
              <a:rPr lang="en-US" sz="1400" dirty="0"/>
            </a:br>
            <a:r>
              <a:rPr lang="en-US" sz="1200" baseline="30000" dirty="0"/>
              <a:t>1</a:t>
            </a:r>
            <a:r>
              <a:rPr lang="en-US" sz="1200" dirty="0"/>
              <a:t> University of Washington, Seattle, United States; </a:t>
            </a:r>
            <a:r>
              <a:rPr lang="en-US" sz="1200" baseline="30000" dirty="0"/>
              <a:t>2 </a:t>
            </a:r>
            <a:r>
              <a:rPr lang="en-US" sz="1200" dirty="0"/>
              <a:t>Kenyatta National Hospital, Nairobi, Kenya; </a:t>
            </a:r>
            <a:r>
              <a:rPr lang="en-US" sz="1200" baseline="30000" dirty="0">
                <a:latin typeface="Helvetica Neue"/>
              </a:rPr>
              <a:t>3</a:t>
            </a:r>
            <a:r>
              <a:rPr lang="en-US" sz="1200" dirty="0"/>
              <a:t>University of Washington-Kenya, Nairobi, Kenya</a:t>
            </a:r>
            <a:br>
              <a:rPr lang="en-US" sz="1200" b="1" dirty="0"/>
            </a:br>
            <a:endParaRPr lang="en-US" sz="1200" dirty="0"/>
          </a:p>
        </p:txBody>
      </p:sp>
      <p:sp>
        <p:nvSpPr>
          <p:cNvPr id="2" name="TextBox 1"/>
          <p:cNvSpPr txBox="1"/>
          <p:nvPr/>
        </p:nvSpPr>
        <p:spPr>
          <a:xfrm>
            <a:off x="7366000" y="5981700"/>
            <a:ext cx="1317976" cy="736600"/>
          </a:xfrm>
          <a:prstGeom prst="rect">
            <a:avLst/>
          </a:prstGeom>
          <a:solidFill>
            <a:schemeClr val="bg1"/>
          </a:solidFill>
          <a:ln>
            <a:noFill/>
          </a:ln>
        </p:spPr>
        <p:txBody>
          <a:bodyPr vert="horz" wrap="square" lIns="0" tIns="0" rIns="0" bIns="0" rtlCol="0" anchor="t" anchorCtr="0">
            <a:normAutofit/>
          </a:bodyPr>
          <a:lstStyle/>
          <a:p>
            <a:endParaRPr lang="en-US" sz="1400" dirty="0"/>
          </a:p>
        </p:txBody>
      </p:sp>
      <p:pic>
        <p:nvPicPr>
          <p:cNvPr id="7" name="Picture 6"/>
          <p:cNvPicPr>
            <a:picLocks noChangeAspect="1"/>
          </p:cNvPicPr>
          <p:nvPr/>
        </p:nvPicPr>
        <p:blipFill>
          <a:blip r:embed="rId4">
            <a:alphaModFix/>
            <a:extLst>
              <a:ext uri="{28A0092B-C50C-407E-A947-70E740481C1C}">
                <a14:useLocalDpi xmlns:a14="http://schemas.microsoft.com/office/drawing/2010/main" val="0"/>
              </a:ext>
            </a:extLst>
          </a:blip>
          <a:stretch>
            <a:fillRect/>
          </a:stretch>
        </p:blipFill>
        <p:spPr>
          <a:xfrm>
            <a:off x="7016926" y="6113074"/>
            <a:ext cx="1667050" cy="550474"/>
          </a:xfrm>
          <a:prstGeom prst="rect">
            <a:avLst/>
          </a:prstGeom>
        </p:spPr>
      </p:pic>
      <p:sp>
        <p:nvSpPr>
          <p:cNvPr id="6" name="Rectangle 5">
            <a:extLst>
              <a:ext uri="{FF2B5EF4-FFF2-40B4-BE49-F238E27FC236}">
                <a16:creationId xmlns:a16="http://schemas.microsoft.com/office/drawing/2014/main" id="{28C62087-2D91-46B0-A67C-5A4945EBC8E7}"/>
              </a:ext>
            </a:extLst>
          </p:cNvPr>
          <p:cNvSpPr/>
          <p:nvPr/>
        </p:nvSpPr>
        <p:spPr>
          <a:xfrm>
            <a:off x="250056" y="4835933"/>
            <a:ext cx="8643886" cy="707886"/>
          </a:xfrm>
          <a:prstGeom prst="rect">
            <a:avLst/>
          </a:prstGeom>
        </p:spPr>
        <p:txBody>
          <a:bodyPr wrap="square">
            <a:spAutoFit/>
          </a:bodyPr>
          <a:lstStyle/>
          <a:p>
            <a:pPr algn="ctr">
              <a:defRPr/>
            </a:pPr>
            <a:r>
              <a:rPr lang="en-US" sz="1000" b="1" dirty="0">
                <a:solidFill>
                  <a:schemeClr val="bg1"/>
                </a:solidFill>
                <a:latin typeface="Arial" panose="020B0604020202020204" pitchFamily="34" charset="0"/>
                <a:cs typeface="Arial" panose="020B0604020202020204" pitchFamily="34" charset="0"/>
              </a:rPr>
              <a:t>PrIYA is funded through the DREAMS Innovation Challenge.</a:t>
            </a:r>
          </a:p>
          <a:p>
            <a:pPr algn="ctr">
              <a:defRPr/>
            </a:pPr>
            <a:r>
              <a:rPr lang="en-US" sz="1000" dirty="0">
                <a:solidFill>
                  <a:schemeClr val="bg1"/>
                </a:solidFill>
              </a:rPr>
              <a:t>Disclaimer: This presentation was funded by a grant from the United States Department of State as part of the DREAMS Innovation Challenge, managed by JSI Research &amp; Training Institute, Inc. (JSI). The opinions, findings, and conclusions stated herein are those of the authors and do not necessarily reflect those of the United States Department of State or JSI.</a:t>
            </a:r>
            <a:endParaRPr lang="en-US" sz="1000" b="1" dirty="0">
              <a:solidFill>
                <a:schemeClr val="bg1"/>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3496F558-2735-4586-A9D3-B073564E405D}"/>
              </a:ext>
            </a:extLst>
          </p:cNvPr>
          <p:cNvPicPr>
            <a:picLocks noChangeAspect="1"/>
          </p:cNvPicPr>
          <p:nvPr/>
        </p:nvPicPr>
        <p:blipFill>
          <a:blip r:embed="rId5"/>
          <a:stretch>
            <a:fillRect/>
          </a:stretch>
        </p:blipFill>
        <p:spPr>
          <a:xfrm>
            <a:off x="112308" y="120250"/>
            <a:ext cx="3474171" cy="2447711"/>
          </a:xfrm>
          <a:prstGeom prst="rect">
            <a:avLst/>
          </a:prstGeom>
        </p:spPr>
      </p:pic>
    </p:spTree>
    <p:extLst>
      <p:ext uri="{BB962C8B-B14F-4D97-AF65-F5344CB8AC3E}">
        <p14:creationId xmlns:p14="http://schemas.microsoft.com/office/powerpoint/2010/main" val="8889855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6667F74-1F3D-4487-ADC9-9F8F43CF8C21}"/>
              </a:ext>
            </a:extLst>
          </p:cNvPr>
          <p:cNvSpPr/>
          <p:nvPr/>
        </p:nvSpPr>
        <p:spPr>
          <a:xfrm>
            <a:off x="163546" y="4805947"/>
            <a:ext cx="4162794" cy="1303306"/>
          </a:xfrm>
          <a:prstGeom prst="rect">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 Box 2">
            <a:extLst>
              <a:ext uri="{FF2B5EF4-FFF2-40B4-BE49-F238E27FC236}">
                <a16:creationId xmlns:a16="http://schemas.microsoft.com/office/drawing/2014/main" id="{D47ABEF4-61E6-499A-8188-FDD5BEE4A694}"/>
              </a:ext>
            </a:extLst>
          </p:cNvPr>
          <p:cNvSpPr txBox="1">
            <a:spLocks noChangeArrowheads="1"/>
          </p:cNvSpPr>
          <p:nvPr/>
        </p:nvSpPr>
        <p:spPr bwMode="auto">
          <a:xfrm>
            <a:off x="2255521" y="597719"/>
            <a:ext cx="6695440" cy="7120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6200">
                <a:solidFill>
                  <a:schemeClr val="tx1"/>
                </a:solidFill>
                <a:latin typeface="Arial" panose="020B0604020202020204" pitchFamily="34" charset="0"/>
                <a:ea typeface="ＭＳ Ｐゴシック" panose="020B0600070205080204" pitchFamily="34" charset="-128"/>
              </a:defRPr>
            </a:lvl1pPr>
            <a:lvl2pPr marL="742950" indent="-285750">
              <a:defRPr sz="6200">
                <a:solidFill>
                  <a:schemeClr val="tx1"/>
                </a:solidFill>
                <a:latin typeface="Arial" panose="020B0604020202020204" pitchFamily="34" charset="0"/>
                <a:ea typeface="ＭＳ Ｐゴシック" panose="020B0600070205080204" pitchFamily="34" charset="-128"/>
              </a:defRPr>
            </a:lvl2pPr>
            <a:lvl3pPr marL="1143000" indent="-228600">
              <a:defRPr sz="6200">
                <a:solidFill>
                  <a:schemeClr val="tx1"/>
                </a:solidFill>
                <a:latin typeface="Arial" panose="020B0604020202020204" pitchFamily="34" charset="0"/>
                <a:ea typeface="ＭＳ Ｐゴシック" panose="020B0600070205080204" pitchFamily="34" charset="-128"/>
              </a:defRPr>
            </a:lvl3pPr>
            <a:lvl4pPr marL="1600200" indent="-228600">
              <a:defRPr sz="6200">
                <a:solidFill>
                  <a:schemeClr val="tx1"/>
                </a:solidFill>
                <a:latin typeface="Arial" panose="020B0604020202020204" pitchFamily="34" charset="0"/>
                <a:ea typeface="ＭＳ Ｐゴシック" panose="020B0600070205080204" pitchFamily="34" charset="-128"/>
              </a:defRPr>
            </a:lvl4pPr>
            <a:lvl5pPr marL="2057400" indent="-228600">
              <a:defRPr sz="6200">
                <a:solidFill>
                  <a:schemeClr val="tx1"/>
                </a:solidFill>
                <a:latin typeface="Arial" panose="020B0604020202020204" pitchFamily="34" charset="0"/>
                <a:ea typeface="ＭＳ Ｐゴシック" panose="020B0600070205080204" pitchFamily="34" charset="-128"/>
              </a:defRPr>
            </a:lvl5pPr>
            <a:lvl6pPr marL="2514600" indent="-228600" defTabSz="3133725" eaLnBrk="0" fontAlgn="base" hangingPunct="0">
              <a:spcBef>
                <a:spcPct val="0"/>
              </a:spcBef>
              <a:spcAft>
                <a:spcPct val="0"/>
              </a:spcAft>
              <a:defRPr sz="6200">
                <a:solidFill>
                  <a:schemeClr val="tx1"/>
                </a:solidFill>
                <a:latin typeface="Arial" panose="020B0604020202020204" pitchFamily="34" charset="0"/>
                <a:ea typeface="ＭＳ Ｐゴシック" panose="020B0600070205080204" pitchFamily="34" charset="-128"/>
              </a:defRPr>
            </a:lvl6pPr>
            <a:lvl7pPr marL="2971800" indent="-228600" defTabSz="3133725" eaLnBrk="0" fontAlgn="base" hangingPunct="0">
              <a:spcBef>
                <a:spcPct val="0"/>
              </a:spcBef>
              <a:spcAft>
                <a:spcPct val="0"/>
              </a:spcAft>
              <a:defRPr sz="6200">
                <a:solidFill>
                  <a:schemeClr val="tx1"/>
                </a:solidFill>
                <a:latin typeface="Arial" panose="020B0604020202020204" pitchFamily="34" charset="0"/>
                <a:ea typeface="ＭＳ Ｐゴシック" panose="020B0600070205080204" pitchFamily="34" charset="-128"/>
              </a:defRPr>
            </a:lvl7pPr>
            <a:lvl8pPr marL="3429000" indent="-228600" defTabSz="3133725" eaLnBrk="0" fontAlgn="base" hangingPunct="0">
              <a:spcBef>
                <a:spcPct val="0"/>
              </a:spcBef>
              <a:spcAft>
                <a:spcPct val="0"/>
              </a:spcAft>
              <a:defRPr sz="6200">
                <a:solidFill>
                  <a:schemeClr val="tx1"/>
                </a:solidFill>
                <a:latin typeface="Arial" panose="020B0604020202020204" pitchFamily="34" charset="0"/>
                <a:ea typeface="ＭＳ Ｐゴシック" panose="020B0600070205080204" pitchFamily="34" charset="-128"/>
              </a:defRPr>
            </a:lvl8pPr>
            <a:lvl9pPr marL="3886200" indent="-228600" defTabSz="3133725" eaLnBrk="0" fontAlgn="base" hangingPunct="0">
              <a:spcBef>
                <a:spcPct val="0"/>
              </a:spcBef>
              <a:spcAft>
                <a:spcPct val="0"/>
              </a:spcAft>
              <a:defRPr sz="6200">
                <a:solidFill>
                  <a:schemeClr val="tx1"/>
                </a:solidFill>
                <a:latin typeface="Arial" panose="020B0604020202020204" pitchFamily="34" charset="0"/>
                <a:ea typeface="ＭＳ Ｐゴシック" panose="020B0600070205080204" pitchFamily="34" charset="-128"/>
              </a:defRPr>
            </a:lvl9pPr>
          </a:lstStyle>
          <a:p>
            <a:pPr>
              <a:lnSpc>
                <a:spcPct val="107000"/>
              </a:lnSpc>
              <a:spcAft>
                <a:spcPts val="10"/>
              </a:spcAft>
            </a:pPr>
            <a:r>
              <a:rPr lang="en-US" altLang="en-US" sz="3200" b="1" dirty="0">
                <a:latin typeface="+mj-lt"/>
                <a:cs typeface="Calibri" panose="020F0502020204030204" pitchFamily="34" charset="0"/>
              </a:rPr>
              <a:t>Results </a:t>
            </a:r>
          </a:p>
        </p:txBody>
      </p:sp>
      <p:sp>
        <p:nvSpPr>
          <p:cNvPr id="4" name="Rectangle 3">
            <a:extLst>
              <a:ext uri="{FF2B5EF4-FFF2-40B4-BE49-F238E27FC236}">
                <a16:creationId xmlns:a16="http://schemas.microsoft.com/office/drawing/2014/main" id="{6033DAC4-C79B-43FB-8F71-A8847D25CBDD}"/>
              </a:ext>
            </a:extLst>
          </p:cNvPr>
          <p:cNvSpPr/>
          <p:nvPr/>
        </p:nvSpPr>
        <p:spPr>
          <a:xfrm>
            <a:off x="1737113" y="1908313"/>
            <a:ext cx="5469603" cy="2145071"/>
          </a:xfrm>
          <a:prstGeom prst="rect">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0DE4746-C620-484D-ABE9-A5BEA5863F0A}"/>
              </a:ext>
            </a:extLst>
          </p:cNvPr>
          <p:cNvSpPr/>
          <p:nvPr/>
        </p:nvSpPr>
        <p:spPr>
          <a:xfrm>
            <a:off x="5057018" y="4805948"/>
            <a:ext cx="3893943" cy="1303306"/>
          </a:xfrm>
          <a:prstGeom prst="rect">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Box 2">
            <a:extLst>
              <a:ext uri="{FF2B5EF4-FFF2-40B4-BE49-F238E27FC236}">
                <a16:creationId xmlns:a16="http://schemas.microsoft.com/office/drawing/2014/main" id="{52B5166A-97A1-405C-9F5E-3BA1C5894248}"/>
              </a:ext>
            </a:extLst>
          </p:cNvPr>
          <p:cNvSpPr txBox="1">
            <a:spLocks noChangeArrowheads="1"/>
          </p:cNvSpPr>
          <p:nvPr/>
        </p:nvSpPr>
        <p:spPr bwMode="auto">
          <a:xfrm>
            <a:off x="1856760" y="2268833"/>
            <a:ext cx="5349956" cy="71201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lgn="ctr" defTabSz="914400" eaLnBrk="0" fontAlgn="base" hangingPunct="0">
              <a:spcBef>
                <a:spcPct val="0"/>
              </a:spcBef>
              <a:spcAft>
                <a:spcPts val="800"/>
              </a:spcAft>
            </a:pPr>
            <a:r>
              <a:rPr kumimoji="0" lang="en-US" altLang="en-US" sz="2400" b="1" i="0" u="none" strike="noStrike" cap="none" normalizeH="0" baseline="0" dirty="0">
                <a:ln>
                  <a:noFill/>
                </a:ln>
                <a:solidFill>
                  <a:schemeClr val="tx1"/>
                </a:solidFill>
                <a:effectLst/>
                <a:latin typeface="Arial" panose="020B0604020202020204" pitchFamily="34" charset="0"/>
              </a:rPr>
              <a:t>Women assessed</a:t>
            </a:r>
            <a:r>
              <a:rPr lang="en-US" sz="2400" b="1" dirty="0"/>
              <a:t> for behavioral risks &amp; willingness to consider PrEP during routine FP clinic visits </a:t>
            </a:r>
            <a:r>
              <a:rPr kumimoji="0" lang="en-GB" altLang="en-US" sz="2400" b="1" i="0" u="none" strike="noStrike" cap="none" normalizeH="0" baseline="0" dirty="0">
                <a:ln>
                  <a:noFill/>
                </a:ln>
                <a:solidFill>
                  <a:schemeClr val="tx1"/>
                </a:solidFill>
                <a:effectLst/>
                <a:latin typeface="Arial" panose="020B0604020202020204" pitchFamily="34" charset="0"/>
              </a:rPr>
              <a:t> </a:t>
            </a:r>
          </a:p>
          <a:p>
            <a:pPr marL="0" marR="0" lvl="0" indent="0" algn="ctr" defTabSz="914400" rtl="0" eaLnBrk="0" fontAlgn="base" latinLnBrk="0" hangingPunct="0">
              <a:lnSpc>
                <a:spcPct val="100000"/>
              </a:lnSpc>
              <a:spcBef>
                <a:spcPct val="0"/>
              </a:spcBef>
              <a:spcAft>
                <a:spcPts val="800"/>
              </a:spcAft>
              <a:buClrTx/>
              <a:buSzTx/>
              <a:buFontTx/>
              <a:buNone/>
              <a:tabLst/>
            </a:pPr>
            <a:r>
              <a:rPr lang="en-GB" altLang="en-US" sz="2400" b="1" dirty="0">
                <a:latin typeface="Arial" panose="020B0604020202020204" pitchFamily="34" charset="0"/>
              </a:rPr>
              <a:t>N</a:t>
            </a:r>
            <a:r>
              <a:rPr kumimoji="0" lang="en-GB" altLang="en-US" sz="2400" b="1" i="0" u="none" strike="noStrike" cap="none" normalizeH="0" baseline="0" dirty="0">
                <a:ln>
                  <a:noFill/>
                </a:ln>
                <a:solidFill>
                  <a:schemeClr val="tx1"/>
                </a:solidFill>
                <a:effectLst/>
                <a:latin typeface="Arial" panose="020B0604020202020204" pitchFamily="34" charset="0"/>
              </a:rPr>
              <a:t>=</a:t>
            </a:r>
            <a:r>
              <a:rPr lang="en-GB" altLang="en-US" sz="2400" b="1" dirty="0">
                <a:latin typeface="Arial" panose="020B0604020202020204" pitchFamily="34" charset="0"/>
              </a:rPr>
              <a:t>1122</a:t>
            </a:r>
          </a:p>
        </p:txBody>
      </p:sp>
      <p:sp>
        <p:nvSpPr>
          <p:cNvPr id="10" name="Text Box 2">
            <a:extLst>
              <a:ext uri="{FF2B5EF4-FFF2-40B4-BE49-F238E27FC236}">
                <a16:creationId xmlns:a16="http://schemas.microsoft.com/office/drawing/2014/main" id="{3FB9421C-5DBC-495B-9131-9205835C9E95}"/>
              </a:ext>
            </a:extLst>
          </p:cNvPr>
          <p:cNvSpPr txBox="1">
            <a:spLocks noChangeArrowheads="1"/>
          </p:cNvSpPr>
          <p:nvPr/>
        </p:nvSpPr>
        <p:spPr bwMode="auto">
          <a:xfrm>
            <a:off x="-237840" y="4954394"/>
            <a:ext cx="4820843" cy="712015"/>
          </a:xfrm>
          <a:prstGeom prst="rect">
            <a:avLst/>
          </a:prstGeom>
          <a:noFill/>
          <a:ln>
            <a:noFill/>
          </a:ln>
          <a:extLst/>
        </p:spPr>
        <p:txBody>
          <a:bodyPr vert="horz" wrap="square" lIns="91440" tIns="45720" rIns="91440" bIns="45720" numCol="1" anchor="t" anchorCtr="0" compatLnSpc="1">
            <a:prstTxWarp prst="textNoShape">
              <a:avLst/>
            </a:prstTxWarp>
          </a:bodyPr>
          <a:lstStyle/>
          <a:p>
            <a:pPr lvl="0" algn="ctr" defTabSz="914400" eaLnBrk="0" fontAlgn="base" hangingPunct="0">
              <a:spcBef>
                <a:spcPct val="0"/>
              </a:spcBef>
              <a:spcAft>
                <a:spcPts val="800"/>
              </a:spcAft>
            </a:pPr>
            <a:r>
              <a:rPr lang="en-US" altLang="en-US" sz="2400" dirty="0">
                <a:latin typeface="Arial" panose="020B0604020202020204" pitchFamily="34" charset="0"/>
              </a:rPr>
              <a:t>    </a:t>
            </a:r>
            <a:r>
              <a:rPr lang="en-US" altLang="en-US" sz="2400" b="1" dirty="0">
                <a:latin typeface="Arial" panose="020B0604020202020204" pitchFamily="34" charset="0"/>
              </a:rPr>
              <a:t>Did Not Initiate </a:t>
            </a:r>
            <a:r>
              <a:rPr kumimoji="0" lang="en-US" altLang="en-US" sz="2400" b="1" i="0" u="none" strike="noStrike" cap="none" normalizeH="0" baseline="0" dirty="0" err="1">
                <a:ln>
                  <a:noFill/>
                </a:ln>
                <a:solidFill>
                  <a:schemeClr val="tx1"/>
                </a:solidFill>
                <a:effectLst/>
                <a:latin typeface="Arial" panose="020B0604020202020204" pitchFamily="34" charset="0"/>
              </a:rPr>
              <a:t>PrEP</a:t>
            </a:r>
            <a:r>
              <a:rPr lang="en-GB" altLang="en-US" sz="2400" b="1" dirty="0">
                <a:latin typeface="Arial" panose="020B0604020202020204" pitchFamily="34" charset="0"/>
              </a:rPr>
              <a:t> </a:t>
            </a:r>
          </a:p>
          <a:p>
            <a:pPr lvl="0" algn="ctr" defTabSz="914400" eaLnBrk="0" fontAlgn="base" hangingPunct="0">
              <a:spcBef>
                <a:spcPct val="0"/>
              </a:spcBef>
              <a:spcAft>
                <a:spcPts val="800"/>
              </a:spcAft>
            </a:pPr>
            <a:r>
              <a:rPr lang="en-GB" altLang="en-US" sz="2400" b="1" dirty="0">
                <a:latin typeface="Arial" panose="020B0604020202020204" pitchFamily="34" charset="0"/>
              </a:rPr>
              <a:t>	N</a:t>
            </a:r>
            <a:r>
              <a:rPr kumimoji="0" lang="en-GB" altLang="en-US" sz="2400" b="1" i="0" u="none" strike="noStrike" cap="none" normalizeH="0" baseline="0" dirty="0">
                <a:ln>
                  <a:noFill/>
                </a:ln>
                <a:solidFill>
                  <a:schemeClr val="tx1"/>
                </a:solidFill>
                <a:effectLst/>
                <a:latin typeface="Arial" panose="020B0604020202020204" pitchFamily="34" charset="0"/>
              </a:rPr>
              <a:t>=890 </a:t>
            </a:r>
            <a:r>
              <a:rPr lang="en-GB" altLang="en-US" sz="2400" b="1" dirty="0">
                <a:latin typeface="Arial" panose="020B0604020202020204" pitchFamily="34" charset="0"/>
              </a:rPr>
              <a:t>(79%)</a:t>
            </a:r>
            <a:endParaRPr kumimoji="0" lang="en-GB" altLang="en-US" sz="2400" b="1" i="0" u="none" strike="noStrike" cap="none" normalizeH="0" baseline="0" dirty="0">
              <a:ln>
                <a:noFill/>
              </a:ln>
              <a:solidFill>
                <a:schemeClr val="tx1"/>
              </a:solidFill>
              <a:effectLst/>
              <a:latin typeface="Arial" panose="020B0604020202020204" pitchFamily="34" charset="0"/>
            </a:endParaRPr>
          </a:p>
        </p:txBody>
      </p:sp>
      <p:sp>
        <p:nvSpPr>
          <p:cNvPr id="13" name="Text Box 2">
            <a:extLst>
              <a:ext uri="{FF2B5EF4-FFF2-40B4-BE49-F238E27FC236}">
                <a16:creationId xmlns:a16="http://schemas.microsoft.com/office/drawing/2014/main" id="{E605B846-B032-446B-86E7-2CD5D34CD855}"/>
              </a:ext>
            </a:extLst>
          </p:cNvPr>
          <p:cNvSpPr txBox="1">
            <a:spLocks noChangeArrowheads="1"/>
          </p:cNvSpPr>
          <p:nvPr/>
        </p:nvSpPr>
        <p:spPr bwMode="auto">
          <a:xfrm>
            <a:off x="4665942" y="4954394"/>
            <a:ext cx="4820843" cy="712015"/>
          </a:xfrm>
          <a:prstGeom prst="rect">
            <a:avLst/>
          </a:prstGeom>
          <a:noFill/>
          <a:ln>
            <a:noFill/>
          </a:ln>
          <a:extLst/>
        </p:spPr>
        <p:txBody>
          <a:bodyPr vert="horz" wrap="square" lIns="91440" tIns="45720" rIns="91440" bIns="45720" numCol="1" anchor="t" anchorCtr="0" compatLnSpc="1">
            <a:prstTxWarp prst="textNoShape">
              <a:avLst/>
            </a:prstTxWarp>
          </a:bodyPr>
          <a:lstStyle/>
          <a:p>
            <a:pPr lvl="0" algn="ctr" defTabSz="914400" eaLnBrk="0" fontAlgn="base" hangingPunct="0">
              <a:spcBef>
                <a:spcPct val="0"/>
              </a:spcBef>
              <a:spcAft>
                <a:spcPts val="800"/>
              </a:spcAft>
            </a:pPr>
            <a:r>
              <a:rPr kumimoji="0" lang="en-US" altLang="en-US" sz="2400" b="1" i="0" u="none" strike="noStrike" cap="none" normalizeH="0" baseline="0" dirty="0">
                <a:ln>
                  <a:noFill/>
                </a:ln>
                <a:solidFill>
                  <a:schemeClr val="tx1"/>
                </a:solidFill>
                <a:effectLst/>
                <a:latin typeface="Arial" panose="020B0604020202020204" pitchFamily="34" charset="0"/>
              </a:rPr>
              <a:t>Initiated </a:t>
            </a:r>
            <a:r>
              <a:rPr kumimoji="0" lang="en-US" altLang="en-US" sz="2400" b="1" i="0" u="none" strike="noStrike" cap="none" normalizeH="0" baseline="0" dirty="0" err="1">
                <a:ln>
                  <a:noFill/>
                </a:ln>
                <a:solidFill>
                  <a:schemeClr val="tx1"/>
                </a:solidFill>
                <a:effectLst/>
                <a:latin typeface="Arial" panose="020B0604020202020204" pitchFamily="34" charset="0"/>
              </a:rPr>
              <a:t>PrEP</a:t>
            </a:r>
            <a:r>
              <a:rPr lang="en-GB" altLang="en-US" sz="2400" b="1" dirty="0">
                <a:latin typeface="Arial" panose="020B0604020202020204" pitchFamily="34" charset="0"/>
              </a:rPr>
              <a:t> </a:t>
            </a:r>
          </a:p>
          <a:p>
            <a:pPr lvl="0" algn="ctr" defTabSz="914400" eaLnBrk="0" fontAlgn="base" hangingPunct="0">
              <a:spcBef>
                <a:spcPct val="0"/>
              </a:spcBef>
              <a:spcAft>
                <a:spcPts val="800"/>
              </a:spcAft>
            </a:pPr>
            <a:r>
              <a:rPr lang="en-GB" altLang="en-US" sz="2400" b="1" dirty="0">
                <a:latin typeface="Arial" panose="020B0604020202020204" pitchFamily="34" charset="0"/>
              </a:rPr>
              <a:t>N</a:t>
            </a:r>
            <a:r>
              <a:rPr kumimoji="0" lang="en-GB" altLang="en-US" sz="2400" b="1" i="0" u="none" strike="noStrike" cap="none" normalizeH="0" baseline="0" dirty="0">
                <a:ln>
                  <a:noFill/>
                </a:ln>
                <a:solidFill>
                  <a:schemeClr val="tx1"/>
                </a:solidFill>
                <a:effectLst/>
                <a:latin typeface="Arial" panose="020B0604020202020204" pitchFamily="34" charset="0"/>
              </a:rPr>
              <a:t>=</a:t>
            </a:r>
            <a:r>
              <a:rPr lang="en-GB" altLang="en-US" sz="2400" b="1" dirty="0">
                <a:latin typeface="Arial" panose="020B0604020202020204" pitchFamily="34" charset="0"/>
              </a:rPr>
              <a:t>232</a:t>
            </a:r>
            <a:r>
              <a:rPr kumimoji="0" lang="en-GB" altLang="en-US" sz="2400" b="1" i="0" u="none" strike="noStrike" cap="none" normalizeH="0" baseline="0" dirty="0">
                <a:ln>
                  <a:noFill/>
                </a:ln>
                <a:solidFill>
                  <a:schemeClr val="tx1"/>
                </a:solidFill>
                <a:effectLst/>
                <a:latin typeface="Arial" panose="020B0604020202020204" pitchFamily="34" charset="0"/>
              </a:rPr>
              <a:t> (21%)</a:t>
            </a:r>
          </a:p>
        </p:txBody>
      </p:sp>
      <p:cxnSp>
        <p:nvCxnSpPr>
          <p:cNvPr id="6" name="Straight Connector 5">
            <a:extLst>
              <a:ext uri="{FF2B5EF4-FFF2-40B4-BE49-F238E27FC236}">
                <a16:creationId xmlns:a16="http://schemas.microsoft.com/office/drawing/2014/main" id="{6AAEFCC4-9B68-494F-981E-DA19281DC4E0}"/>
              </a:ext>
            </a:extLst>
          </p:cNvPr>
          <p:cNvCxnSpPr/>
          <p:nvPr/>
        </p:nvCxnSpPr>
        <p:spPr>
          <a:xfrm>
            <a:off x="2135874" y="4394578"/>
            <a:ext cx="4940489"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984010CF-A894-4C3C-AAC8-9C3D238D3E4B}"/>
              </a:ext>
            </a:extLst>
          </p:cNvPr>
          <p:cNvCxnSpPr>
            <a:cxnSpLocks/>
          </p:cNvCxnSpPr>
          <p:nvPr/>
        </p:nvCxnSpPr>
        <p:spPr>
          <a:xfrm flipV="1">
            <a:off x="2135874" y="4394579"/>
            <a:ext cx="0" cy="411367"/>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15169AA6-ACB2-4B96-B7E1-F3EC2BB8C1FE}"/>
              </a:ext>
            </a:extLst>
          </p:cNvPr>
          <p:cNvCxnSpPr>
            <a:cxnSpLocks/>
          </p:cNvCxnSpPr>
          <p:nvPr/>
        </p:nvCxnSpPr>
        <p:spPr>
          <a:xfrm flipV="1">
            <a:off x="7076363" y="4394580"/>
            <a:ext cx="0" cy="411367"/>
          </a:xfrm>
          <a:prstGeom prst="line">
            <a:avLst/>
          </a:prstGeom>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71D8EDED-7710-4C8B-8C1A-4C4CBFAA5003}"/>
              </a:ext>
            </a:extLst>
          </p:cNvPr>
          <p:cNvCxnSpPr>
            <a:cxnSpLocks/>
          </p:cNvCxnSpPr>
          <p:nvPr/>
        </p:nvCxnSpPr>
        <p:spPr>
          <a:xfrm flipV="1">
            <a:off x="4471915" y="4053386"/>
            <a:ext cx="0" cy="341192"/>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31695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a:extLst>
              <a:ext uri="{FF2B5EF4-FFF2-40B4-BE49-F238E27FC236}">
                <a16:creationId xmlns:a16="http://schemas.microsoft.com/office/drawing/2014/main" id="{74EEE8AD-1F4F-405C-8894-88736E7E92D9}"/>
              </a:ext>
            </a:extLst>
          </p:cNvPr>
          <p:cNvSpPr txBox="1">
            <a:spLocks noChangeArrowheads="1"/>
          </p:cNvSpPr>
          <p:nvPr/>
        </p:nvSpPr>
        <p:spPr bwMode="auto">
          <a:xfrm>
            <a:off x="2255521" y="241711"/>
            <a:ext cx="6151060" cy="7120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6200">
                <a:solidFill>
                  <a:schemeClr val="tx1"/>
                </a:solidFill>
                <a:latin typeface="Arial" panose="020B0604020202020204" pitchFamily="34" charset="0"/>
                <a:ea typeface="ＭＳ Ｐゴシック" panose="020B0600070205080204" pitchFamily="34" charset="-128"/>
              </a:defRPr>
            </a:lvl1pPr>
            <a:lvl2pPr marL="742950" indent="-285750">
              <a:defRPr sz="6200">
                <a:solidFill>
                  <a:schemeClr val="tx1"/>
                </a:solidFill>
                <a:latin typeface="Arial" panose="020B0604020202020204" pitchFamily="34" charset="0"/>
                <a:ea typeface="ＭＳ Ｐゴシック" panose="020B0600070205080204" pitchFamily="34" charset="-128"/>
              </a:defRPr>
            </a:lvl2pPr>
            <a:lvl3pPr marL="1143000" indent="-228600">
              <a:defRPr sz="6200">
                <a:solidFill>
                  <a:schemeClr val="tx1"/>
                </a:solidFill>
                <a:latin typeface="Arial" panose="020B0604020202020204" pitchFamily="34" charset="0"/>
                <a:ea typeface="ＭＳ Ｐゴシック" panose="020B0600070205080204" pitchFamily="34" charset="-128"/>
              </a:defRPr>
            </a:lvl3pPr>
            <a:lvl4pPr marL="1600200" indent="-228600">
              <a:defRPr sz="6200">
                <a:solidFill>
                  <a:schemeClr val="tx1"/>
                </a:solidFill>
                <a:latin typeface="Arial" panose="020B0604020202020204" pitchFamily="34" charset="0"/>
                <a:ea typeface="ＭＳ Ｐゴシック" panose="020B0600070205080204" pitchFamily="34" charset="-128"/>
              </a:defRPr>
            </a:lvl4pPr>
            <a:lvl5pPr marL="2057400" indent="-228600">
              <a:defRPr sz="6200">
                <a:solidFill>
                  <a:schemeClr val="tx1"/>
                </a:solidFill>
                <a:latin typeface="Arial" panose="020B0604020202020204" pitchFamily="34" charset="0"/>
                <a:ea typeface="ＭＳ Ｐゴシック" panose="020B0600070205080204" pitchFamily="34" charset="-128"/>
              </a:defRPr>
            </a:lvl5pPr>
            <a:lvl6pPr marL="2514600" indent="-228600" defTabSz="3133725" eaLnBrk="0" fontAlgn="base" hangingPunct="0">
              <a:spcBef>
                <a:spcPct val="0"/>
              </a:spcBef>
              <a:spcAft>
                <a:spcPct val="0"/>
              </a:spcAft>
              <a:defRPr sz="6200">
                <a:solidFill>
                  <a:schemeClr val="tx1"/>
                </a:solidFill>
                <a:latin typeface="Arial" panose="020B0604020202020204" pitchFamily="34" charset="0"/>
                <a:ea typeface="ＭＳ Ｐゴシック" panose="020B0600070205080204" pitchFamily="34" charset="-128"/>
              </a:defRPr>
            </a:lvl6pPr>
            <a:lvl7pPr marL="2971800" indent="-228600" defTabSz="3133725" eaLnBrk="0" fontAlgn="base" hangingPunct="0">
              <a:spcBef>
                <a:spcPct val="0"/>
              </a:spcBef>
              <a:spcAft>
                <a:spcPct val="0"/>
              </a:spcAft>
              <a:defRPr sz="6200">
                <a:solidFill>
                  <a:schemeClr val="tx1"/>
                </a:solidFill>
                <a:latin typeface="Arial" panose="020B0604020202020204" pitchFamily="34" charset="0"/>
                <a:ea typeface="ＭＳ Ｐゴシック" panose="020B0600070205080204" pitchFamily="34" charset="-128"/>
              </a:defRPr>
            </a:lvl7pPr>
            <a:lvl8pPr marL="3429000" indent="-228600" defTabSz="3133725" eaLnBrk="0" fontAlgn="base" hangingPunct="0">
              <a:spcBef>
                <a:spcPct val="0"/>
              </a:spcBef>
              <a:spcAft>
                <a:spcPct val="0"/>
              </a:spcAft>
              <a:defRPr sz="6200">
                <a:solidFill>
                  <a:schemeClr val="tx1"/>
                </a:solidFill>
                <a:latin typeface="Arial" panose="020B0604020202020204" pitchFamily="34" charset="0"/>
                <a:ea typeface="ＭＳ Ｐゴシック" panose="020B0600070205080204" pitchFamily="34" charset="-128"/>
              </a:defRPr>
            </a:lvl8pPr>
            <a:lvl9pPr marL="3886200" indent="-228600" defTabSz="3133725" eaLnBrk="0" fontAlgn="base" hangingPunct="0">
              <a:spcBef>
                <a:spcPct val="0"/>
              </a:spcBef>
              <a:spcAft>
                <a:spcPct val="0"/>
              </a:spcAft>
              <a:defRPr sz="6200">
                <a:solidFill>
                  <a:schemeClr val="tx1"/>
                </a:solidFill>
                <a:latin typeface="Arial" panose="020B0604020202020204" pitchFamily="34" charset="0"/>
                <a:ea typeface="ＭＳ Ｐゴシック" panose="020B0600070205080204" pitchFamily="34" charset="-128"/>
              </a:defRPr>
            </a:lvl9pPr>
          </a:lstStyle>
          <a:p>
            <a:pPr>
              <a:lnSpc>
                <a:spcPct val="107000"/>
              </a:lnSpc>
              <a:spcAft>
                <a:spcPts val="10"/>
              </a:spcAft>
            </a:pPr>
            <a:r>
              <a:rPr lang="en-US" altLang="en-US" sz="3200" b="1" dirty="0">
                <a:latin typeface="+mj-lt"/>
                <a:cs typeface="Calibri" panose="020F0502020204030204" pitchFamily="34" charset="0"/>
              </a:rPr>
              <a:t>Characteristics of women offered PrEP (n=1122) </a:t>
            </a:r>
          </a:p>
        </p:txBody>
      </p:sp>
      <p:graphicFrame>
        <p:nvGraphicFramePr>
          <p:cNvPr id="3" name="Table 2">
            <a:extLst>
              <a:ext uri="{FF2B5EF4-FFF2-40B4-BE49-F238E27FC236}">
                <a16:creationId xmlns:a16="http://schemas.microsoft.com/office/drawing/2014/main" id="{5D574BAE-295F-4B17-A64A-716B2BDC2030}"/>
              </a:ext>
            </a:extLst>
          </p:cNvPr>
          <p:cNvGraphicFramePr>
            <a:graphicFrameLocks noGrp="1"/>
          </p:cNvGraphicFramePr>
          <p:nvPr>
            <p:extLst>
              <p:ext uri="{D42A27DB-BD31-4B8C-83A1-F6EECF244321}">
                <p14:modId xmlns:p14="http://schemas.microsoft.com/office/powerpoint/2010/main" val="979622836"/>
              </p:ext>
            </p:extLst>
          </p:nvPr>
        </p:nvGraphicFramePr>
        <p:xfrm>
          <a:off x="874643" y="1651819"/>
          <a:ext cx="7531938" cy="4750871"/>
        </p:xfrm>
        <a:graphic>
          <a:graphicData uri="http://schemas.openxmlformats.org/drawingml/2006/table">
            <a:tbl>
              <a:tblPr firstRow="1" bandRow="1">
                <a:tableStyleId>{69012ECD-51FC-41F1-AA8D-1B2483CD663E}</a:tableStyleId>
              </a:tblPr>
              <a:tblGrid>
                <a:gridCol w="4521863">
                  <a:extLst>
                    <a:ext uri="{9D8B030D-6E8A-4147-A177-3AD203B41FA5}">
                      <a16:colId xmlns:a16="http://schemas.microsoft.com/office/drawing/2014/main" val="20000"/>
                    </a:ext>
                  </a:extLst>
                </a:gridCol>
                <a:gridCol w="3010075">
                  <a:extLst>
                    <a:ext uri="{9D8B030D-6E8A-4147-A177-3AD203B41FA5}">
                      <a16:colId xmlns:a16="http://schemas.microsoft.com/office/drawing/2014/main" val="3942976723"/>
                    </a:ext>
                  </a:extLst>
                </a:gridCol>
              </a:tblGrid>
              <a:tr h="562330">
                <a:tc gridSpan="2">
                  <a:txBody>
                    <a:bodyPr/>
                    <a:lstStyle/>
                    <a:p>
                      <a:pPr algn="r"/>
                      <a:r>
                        <a:rPr lang="en-GB" sz="2800" dirty="0"/>
                        <a:t>Median (IQR) or %</a:t>
                      </a:r>
                      <a:endParaRPr lang="en-GB" sz="2800" dirty="0">
                        <a:latin typeface="Arial" panose="020B0604020202020204" pitchFamily="34" charset="0"/>
                        <a:cs typeface="Arial" panose="020B0604020202020204" pitchFamily="34" charset="0"/>
                      </a:endParaRPr>
                    </a:p>
                  </a:txBody>
                  <a:tcPr marL="91474" marR="91474" marT="45904" marB="45904"/>
                </a:tc>
                <a:tc hMerge="1">
                  <a:txBody>
                    <a:bodyPr/>
                    <a:lstStyle/>
                    <a:p>
                      <a:endParaRPr lang="en-GB" sz="2400" dirty="0">
                        <a:latin typeface="Arial" panose="020B0604020202020204" pitchFamily="34" charset="0"/>
                        <a:cs typeface="Arial" panose="020B0604020202020204" pitchFamily="34" charset="0"/>
                      </a:endParaRPr>
                    </a:p>
                  </a:txBody>
                  <a:tcPr marL="91465" marR="91465" marT="45919" marB="45919"/>
                </a:tc>
                <a:extLst>
                  <a:ext uri="{0D108BD9-81ED-4DB2-BD59-A6C34878D82A}">
                    <a16:rowId xmlns:a16="http://schemas.microsoft.com/office/drawing/2014/main" val="10000"/>
                  </a:ext>
                </a:extLst>
              </a:tr>
              <a:tr h="562330">
                <a:tc>
                  <a:txBody>
                    <a:bodyPr/>
                    <a:lstStyle/>
                    <a:p>
                      <a:r>
                        <a:rPr lang="en-US" sz="2800" dirty="0"/>
                        <a:t>Age (years)</a:t>
                      </a:r>
                      <a:endParaRPr lang="en-GB" sz="2800" dirty="0">
                        <a:latin typeface="Arial" panose="020B0604020202020204" pitchFamily="34" charset="0"/>
                        <a:cs typeface="Arial" panose="020B0604020202020204" pitchFamily="34" charset="0"/>
                      </a:endParaRPr>
                    </a:p>
                  </a:txBody>
                  <a:tcPr marL="91474" marR="91474" marT="45904" marB="45904"/>
                </a:tc>
                <a:tc>
                  <a:txBody>
                    <a:bodyPr/>
                    <a:lstStyle/>
                    <a:p>
                      <a:pPr algn="ctr"/>
                      <a:r>
                        <a:rPr lang="en-GB" sz="2800" dirty="0"/>
                        <a:t>          25 (22-29)</a:t>
                      </a:r>
                      <a:endParaRPr lang="en-GB" sz="2800" dirty="0">
                        <a:latin typeface="Arial" panose="020B0604020202020204" pitchFamily="34" charset="0"/>
                        <a:cs typeface="Arial" panose="020B0604020202020204" pitchFamily="34" charset="0"/>
                      </a:endParaRPr>
                    </a:p>
                  </a:txBody>
                  <a:tcPr marL="91474" marR="91474" marT="45904" marB="45904"/>
                </a:tc>
                <a:extLst>
                  <a:ext uri="{0D108BD9-81ED-4DB2-BD59-A6C34878D82A}">
                    <a16:rowId xmlns:a16="http://schemas.microsoft.com/office/drawing/2014/main" val="10001"/>
                  </a:ext>
                </a:extLst>
              </a:tr>
              <a:tr h="562330">
                <a:tc>
                  <a:txBody>
                    <a:bodyPr/>
                    <a:lstStyle/>
                    <a:p>
                      <a:r>
                        <a:rPr lang="en-GB" sz="2800" dirty="0">
                          <a:latin typeface="Arial" panose="020B0604020202020204" pitchFamily="34" charset="0"/>
                          <a:cs typeface="Arial" panose="020B0604020202020204" pitchFamily="34" charset="0"/>
                        </a:rPr>
                        <a:t>Age &lt;24 years</a:t>
                      </a:r>
                    </a:p>
                  </a:txBody>
                  <a:tcPr marL="91474" marR="91474" marT="45904" marB="45904"/>
                </a:tc>
                <a:tc>
                  <a:txBody>
                    <a:bodyPr/>
                    <a:lstStyle/>
                    <a:p>
                      <a:pPr algn="ctr"/>
                      <a:r>
                        <a:rPr lang="en-GB" sz="2800" dirty="0">
                          <a:latin typeface="Arial" panose="020B0604020202020204" pitchFamily="34" charset="0"/>
                          <a:cs typeface="Arial" panose="020B0604020202020204" pitchFamily="34" charset="0"/>
                        </a:rPr>
                        <a:t>42%</a:t>
                      </a:r>
                    </a:p>
                  </a:txBody>
                  <a:tcPr marL="91474" marR="91474" marT="45904" marB="45904"/>
                </a:tc>
                <a:extLst>
                  <a:ext uri="{0D108BD9-81ED-4DB2-BD59-A6C34878D82A}">
                    <a16:rowId xmlns:a16="http://schemas.microsoft.com/office/drawing/2014/main" val="10002"/>
                  </a:ext>
                </a:extLst>
              </a:tr>
              <a:tr h="562330">
                <a:tc>
                  <a:txBody>
                    <a:bodyPr/>
                    <a:lstStyle/>
                    <a:p>
                      <a:r>
                        <a:rPr lang="en-GB" sz="2800" dirty="0">
                          <a:latin typeface="Arial" panose="020B0604020202020204" pitchFamily="34" charset="0"/>
                          <a:cs typeface="Arial" panose="020B0604020202020204" pitchFamily="34" charset="0"/>
                        </a:rPr>
                        <a:t>Married</a:t>
                      </a:r>
                    </a:p>
                  </a:txBody>
                  <a:tcPr marL="91474" marR="91474" marT="45904" marB="45904"/>
                </a:tc>
                <a:tc>
                  <a:txBody>
                    <a:bodyPr/>
                    <a:lstStyle/>
                    <a:p>
                      <a:pPr algn="ctr"/>
                      <a:r>
                        <a:rPr lang="en-GB" sz="2800" dirty="0">
                          <a:latin typeface="Arial" panose="020B0604020202020204" pitchFamily="34" charset="0"/>
                          <a:cs typeface="Arial" panose="020B0604020202020204" pitchFamily="34" charset="0"/>
                        </a:rPr>
                        <a:t>83%</a:t>
                      </a:r>
                    </a:p>
                  </a:txBody>
                  <a:tcPr marL="91474" marR="91474" marT="45904" marB="45904"/>
                </a:tc>
                <a:extLst>
                  <a:ext uri="{0D108BD9-81ED-4DB2-BD59-A6C34878D82A}">
                    <a16:rowId xmlns:a16="http://schemas.microsoft.com/office/drawing/2014/main" val="975924503"/>
                  </a:ext>
                </a:extLst>
              </a:tr>
              <a:tr h="562330">
                <a:tc>
                  <a:txBody>
                    <a:bodyPr/>
                    <a:lstStyle/>
                    <a:p>
                      <a:r>
                        <a:rPr lang="en-GB" sz="2800" dirty="0"/>
                        <a:t>Partner HIV status</a:t>
                      </a:r>
                      <a:endParaRPr lang="en-GB" sz="2800" dirty="0">
                        <a:latin typeface="Arial" panose="020B0604020202020204" pitchFamily="34" charset="0"/>
                        <a:cs typeface="Arial" panose="020B0604020202020204" pitchFamily="34" charset="0"/>
                      </a:endParaRPr>
                    </a:p>
                  </a:txBody>
                  <a:tcPr marL="91474" marR="91474" marT="45904" marB="45904"/>
                </a:tc>
                <a:tc>
                  <a:txBody>
                    <a:bodyPr/>
                    <a:lstStyle/>
                    <a:p>
                      <a:pPr algn="ctr"/>
                      <a:endParaRPr lang="en-GB" sz="2800" dirty="0">
                        <a:latin typeface="Arial" panose="020B0604020202020204" pitchFamily="34" charset="0"/>
                        <a:cs typeface="Arial" panose="020B0604020202020204" pitchFamily="34" charset="0"/>
                      </a:endParaRPr>
                    </a:p>
                  </a:txBody>
                  <a:tcPr marL="91474" marR="91474" marT="45904" marB="45904"/>
                </a:tc>
                <a:extLst>
                  <a:ext uri="{0D108BD9-81ED-4DB2-BD59-A6C34878D82A}">
                    <a16:rowId xmlns:a16="http://schemas.microsoft.com/office/drawing/2014/main" val="10003"/>
                  </a:ext>
                </a:extLst>
              </a:tr>
              <a:tr h="646407">
                <a:tc>
                  <a:txBody>
                    <a:bodyPr/>
                    <a:lstStyle/>
                    <a:p>
                      <a:pPr algn="r"/>
                      <a:r>
                        <a:rPr lang="en-GB" sz="2800" dirty="0"/>
                        <a:t>HIV-uninfected</a:t>
                      </a:r>
                      <a:endParaRPr lang="en-GB" sz="2800" dirty="0">
                        <a:latin typeface="Arial" panose="020B0604020202020204" pitchFamily="34" charset="0"/>
                        <a:cs typeface="Arial" panose="020B0604020202020204" pitchFamily="34" charset="0"/>
                      </a:endParaRPr>
                    </a:p>
                  </a:txBody>
                  <a:tcPr marL="91474" marR="91474" marT="45904" marB="45904"/>
                </a:tc>
                <a:tc>
                  <a:txBody>
                    <a:bodyPr/>
                    <a:lstStyle/>
                    <a:p>
                      <a:pPr algn="ctr"/>
                      <a:r>
                        <a:rPr lang="en-GB" sz="2800" dirty="0"/>
                        <a:t>62%</a:t>
                      </a:r>
                      <a:endParaRPr lang="en-GB" sz="2800" dirty="0">
                        <a:latin typeface="Arial" panose="020B0604020202020204" pitchFamily="34" charset="0"/>
                        <a:cs typeface="Arial" panose="020B0604020202020204" pitchFamily="34" charset="0"/>
                      </a:endParaRPr>
                    </a:p>
                  </a:txBody>
                  <a:tcPr marL="91474" marR="91474" marT="45904" marB="45904"/>
                </a:tc>
                <a:extLst>
                  <a:ext uri="{0D108BD9-81ED-4DB2-BD59-A6C34878D82A}">
                    <a16:rowId xmlns:a16="http://schemas.microsoft.com/office/drawing/2014/main" val="10006"/>
                  </a:ext>
                </a:extLst>
              </a:tr>
              <a:tr h="646407">
                <a:tc>
                  <a:txBody>
                    <a:bodyPr/>
                    <a:lstStyle/>
                    <a:p>
                      <a:pPr algn="r"/>
                      <a:r>
                        <a:rPr lang="en-GB" sz="2800" dirty="0"/>
                        <a:t>HIV-infected</a:t>
                      </a:r>
                      <a:endParaRPr lang="en-GB" sz="2800" dirty="0">
                        <a:latin typeface="Arial" panose="020B0604020202020204" pitchFamily="34" charset="0"/>
                        <a:cs typeface="Arial" panose="020B0604020202020204" pitchFamily="34" charset="0"/>
                      </a:endParaRPr>
                    </a:p>
                  </a:txBody>
                  <a:tcPr marL="91474" marR="91474" marT="45904" marB="45904"/>
                </a:tc>
                <a:tc>
                  <a:txBody>
                    <a:bodyPr/>
                    <a:lstStyle/>
                    <a:p>
                      <a:pPr algn="ctr"/>
                      <a:r>
                        <a:rPr lang="en-GB" sz="2800" dirty="0"/>
                        <a:t>4%</a:t>
                      </a:r>
                      <a:endParaRPr lang="en-GB" sz="2800" dirty="0">
                        <a:latin typeface="Arial" panose="020B0604020202020204" pitchFamily="34" charset="0"/>
                        <a:cs typeface="Arial" panose="020B0604020202020204" pitchFamily="34" charset="0"/>
                      </a:endParaRPr>
                    </a:p>
                  </a:txBody>
                  <a:tcPr marL="91474" marR="91474" marT="45904" marB="45904"/>
                </a:tc>
                <a:extLst>
                  <a:ext uri="{0D108BD9-81ED-4DB2-BD59-A6C34878D82A}">
                    <a16:rowId xmlns:a16="http://schemas.microsoft.com/office/drawing/2014/main" val="1245604918"/>
                  </a:ext>
                </a:extLst>
              </a:tr>
              <a:tr h="646407">
                <a:tc>
                  <a:txBody>
                    <a:bodyPr/>
                    <a:lstStyle/>
                    <a:p>
                      <a:pPr algn="r"/>
                      <a:r>
                        <a:rPr lang="en-GB" sz="2800" dirty="0"/>
                        <a:t>Unknown</a:t>
                      </a:r>
                      <a:endParaRPr lang="en-GB" sz="2800" dirty="0">
                        <a:latin typeface="Arial" panose="020B0604020202020204" pitchFamily="34" charset="0"/>
                        <a:cs typeface="Arial" panose="020B0604020202020204" pitchFamily="34" charset="0"/>
                      </a:endParaRPr>
                    </a:p>
                  </a:txBody>
                  <a:tcPr marL="91474" marR="91474" marT="45904" marB="45904"/>
                </a:tc>
                <a:tc>
                  <a:txBody>
                    <a:bodyPr/>
                    <a:lstStyle/>
                    <a:p>
                      <a:pPr algn="ctr"/>
                      <a:r>
                        <a:rPr lang="en-GB" sz="2800" dirty="0"/>
                        <a:t>34%</a:t>
                      </a:r>
                      <a:endParaRPr lang="en-GB" sz="2800" dirty="0">
                        <a:latin typeface="Arial" panose="020B0604020202020204" pitchFamily="34" charset="0"/>
                        <a:cs typeface="Arial" panose="020B0604020202020204" pitchFamily="34" charset="0"/>
                      </a:endParaRPr>
                    </a:p>
                  </a:txBody>
                  <a:tcPr marL="91474" marR="91474" marT="45904" marB="45904"/>
                </a:tc>
                <a:extLst>
                  <a:ext uri="{0D108BD9-81ED-4DB2-BD59-A6C34878D82A}">
                    <a16:rowId xmlns:a16="http://schemas.microsoft.com/office/drawing/2014/main" val="1015074157"/>
                  </a:ext>
                </a:extLst>
              </a:tr>
            </a:tbl>
          </a:graphicData>
        </a:graphic>
      </p:graphicFrame>
    </p:spTree>
    <p:extLst>
      <p:ext uri="{BB962C8B-B14F-4D97-AF65-F5344CB8AC3E}">
        <p14:creationId xmlns:p14="http://schemas.microsoft.com/office/powerpoint/2010/main" val="38879982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a:extLst>
              <a:ext uri="{FF2B5EF4-FFF2-40B4-BE49-F238E27FC236}">
                <a16:creationId xmlns:a16="http://schemas.microsoft.com/office/drawing/2014/main" id="{74EEE8AD-1F4F-405C-8894-88736E7E92D9}"/>
              </a:ext>
            </a:extLst>
          </p:cNvPr>
          <p:cNvSpPr txBox="1">
            <a:spLocks noChangeArrowheads="1"/>
          </p:cNvSpPr>
          <p:nvPr/>
        </p:nvSpPr>
        <p:spPr bwMode="auto">
          <a:xfrm>
            <a:off x="2226365" y="226657"/>
            <a:ext cx="6917635" cy="7120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6200">
                <a:solidFill>
                  <a:schemeClr val="tx1"/>
                </a:solidFill>
                <a:latin typeface="Arial" panose="020B0604020202020204" pitchFamily="34" charset="0"/>
                <a:ea typeface="ＭＳ Ｐゴシック" panose="020B0600070205080204" pitchFamily="34" charset="-128"/>
              </a:defRPr>
            </a:lvl1pPr>
            <a:lvl2pPr marL="742950" indent="-285750">
              <a:defRPr sz="6200">
                <a:solidFill>
                  <a:schemeClr val="tx1"/>
                </a:solidFill>
                <a:latin typeface="Arial" panose="020B0604020202020204" pitchFamily="34" charset="0"/>
                <a:ea typeface="ＭＳ Ｐゴシック" panose="020B0600070205080204" pitchFamily="34" charset="-128"/>
              </a:defRPr>
            </a:lvl2pPr>
            <a:lvl3pPr marL="1143000" indent="-228600">
              <a:defRPr sz="6200">
                <a:solidFill>
                  <a:schemeClr val="tx1"/>
                </a:solidFill>
                <a:latin typeface="Arial" panose="020B0604020202020204" pitchFamily="34" charset="0"/>
                <a:ea typeface="ＭＳ Ｐゴシック" panose="020B0600070205080204" pitchFamily="34" charset="-128"/>
              </a:defRPr>
            </a:lvl3pPr>
            <a:lvl4pPr marL="1600200" indent="-228600">
              <a:defRPr sz="6200">
                <a:solidFill>
                  <a:schemeClr val="tx1"/>
                </a:solidFill>
                <a:latin typeface="Arial" panose="020B0604020202020204" pitchFamily="34" charset="0"/>
                <a:ea typeface="ＭＳ Ｐゴシック" panose="020B0600070205080204" pitchFamily="34" charset="-128"/>
              </a:defRPr>
            </a:lvl4pPr>
            <a:lvl5pPr marL="2057400" indent="-228600">
              <a:defRPr sz="6200">
                <a:solidFill>
                  <a:schemeClr val="tx1"/>
                </a:solidFill>
                <a:latin typeface="Arial" panose="020B0604020202020204" pitchFamily="34" charset="0"/>
                <a:ea typeface="ＭＳ Ｐゴシック" panose="020B0600070205080204" pitchFamily="34" charset="-128"/>
              </a:defRPr>
            </a:lvl5pPr>
            <a:lvl6pPr marL="2514600" indent="-228600" defTabSz="3133725" eaLnBrk="0" fontAlgn="base" hangingPunct="0">
              <a:spcBef>
                <a:spcPct val="0"/>
              </a:spcBef>
              <a:spcAft>
                <a:spcPct val="0"/>
              </a:spcAft>
              <a:defRPr sz="6200">
                <a:solidFill>
                  <a:schemeClr val="tx1"/>
                </a:solidFill>
                <a:latin typeface="Arial" panose="020B0604020202020204" pitchFamily="34" charset="0"/>
                <a:ea typeface="ＭＳ Ｐゴシック" panose="020B0600070205080204" pitchFamily="34" charset="-128"/>
              </a:defRPr>
            </a:lvl6pPr>
            <a:lvl7pPr marL="2971800" indent="-228600" defTabSz="3133725" eaLnBrk="0" fontAlgn="base" hangingPunct="0">
              <a:spcBef>
                <a:spcPct val="0"/>
              </a:spcBef>
              <a:spcAft>
                <a:spcPct val="0"/>
              </a:spcAft>
              <a:defRPr sz="6200">
                <a:solidFill>
                  <a:schemeClr val="tx1"/>
                </a:solidFill>
                <a:latin typeface="Arial" panose="020B0604020202020204" pitchFamily="34" charset="0"/>
                <a:ea typeface="ＭＳ Ｐゴシック" panose="020B0600070205080204" pitchFamily="34" charset="-128"/>
              </a:defRPr>
            </a:lvl7pPr>
            <a:lvl8pPr marL="3429000" indent="-228600" defTabSz="3133725" eaLnBrk="0" fontAlgn="base" hangingPunct="0">
              <a:spcBef>
                <a:spcPct val="0"/>
              </a:spcBef>
              <a:spcAft>
                <a:spcPct val="0"/>
              </a:spcAft>
              <a:defRPr sz="6200">
                <a:solidFill>
                  <a:schemeClr val="tx1"/>
                </a:solidFill>
                <a:latin typeface="Arial" panose="020B0604020202020204" pitchFamily="34" charset="0"/>
                <a:ea typeface="ＭＳ Ｐゴシック" panose="020B0600070205080204" pitchFamily="34" charset="-128"/>
              </a:defRPr>
            </a:lvl8pPr>
            <a:lvl9pPr marL="3886200" indent="-228600" defTabSz="3133725" eaLnBrk="0" fontAlgn="base" hangingPunct="0">
              <a:spcBef>
                <a:spcPct val="0"/>
              </a:spcBef>
              <a:spcAft>
                <a:spcPct val="0"/>
              </a:spcAft>
              <a:defRPr sz="6200">
                <a:solidFill>
                  <a:schemeClr val="tx1"/>
                </a:solidFill>
                <a:latin typeface="Arial" panose="020B0604020202020204" pitchFamily="34" charset="0"/>
                <a:ea typeface="ＭＳ Ｐゴシック" panose="020B0600070205080204" pitchFamily="34" charset="-128"/>
              </a:defRPr>
            </a:lvl9pPr>
          </a:lstStyle>
          <a:p>
            <a:pPr>
              <a:lnSpc>
                <a:spcPct val="107000"/>
              </a:lnSpc>
              <a:spcAft>
                <a:spcPts val="10"/>
              </a:spcAft>
            </a:pPr>
            <a:r>
              <a:rPr lang="en-US" altLang="en-US" sz="3200" b="1" dirty="0">
                <a:latin typeface="+mj-lt"/>
                <a:cs typeface="Calibri" panose="020F0502020204030204" pitchFamily="34" charset="0"/>
              </a:rPr>
              <a:t>FP methods used by women offered PrEP (n=1122)</a:t>
            </a:r>
          </a:p>
        </p:txBody>
      </p:sp>
      <p:sp>
        <p:nvSpPr>
          <p:cNvPr id="5" name="TextBox 4">
            <a:extLst>
              <a:ext uri="{FF2B5EF4-FFF2-40B4-BE49-F238E27FC236}">
                <a16:creationId xmlns:a16="http://schemas.microsoft.com/office/drawing/2014/main" id="{32B71112-548E-4EBF-AA0F-30A0EBCF9BB5}"/>
              </a:ext>
            </a:extLst>
          </p:cNvPr>
          <p:cNvSpPr txBox="1"/>
          <p:nvPr/>
        </p:nvSpPr>
        <p:spPr>
          <a:xfrm>
            <a:off x="6149009" y="5526157"/>
            <a:ext cx="2955236" cy="1210373"/>
          </a:xfrm>
          <a:prstGeom prst="rect">
            <a:avLst/>
          </a:prstGeom>
        </p:spPr>
        <p:txBody>
          <a:bodyPr vert="horz" wrap="square" lIns="0" tIns="0" rIns="0" bIns="0" rtlCol="0" anchor="t" anchorCtr="0">
            <a:noAutofit/>
          </a:bodyPr>
          <a:lstStyle/>
          <a:p>
            <a:r>
              <a:rPr lang="en-US" dirty="0"/>
              <a:t>IUD=Intrauterine device</a:t>
            </a:r>
          </a:p>
          <a:p>
            <a:r>
              <a:rPr lang="en-US" dirty="0"/>
              <a:t>OCP=oral contraceptive pills</a:t>
            </a:r>
          </a:p>
        </p:txBody>
      </p:sp>
      <p:graphicFrame>
        <p:nvGraphicFramePr>
          <p:cNvPr id="6" name="Chart 5">
            <a:extLst>
              <a:ext uri="{FF2B5EF4-FFF2-40B4-BE49-F238E27FC236}">
                <a16:creationId xmlns:a16="http://schemas.microsoft.com/office/drawing/2014/main" id="{E54E68D4-77B5-4441-AF7B-6AB0F065C1AF}"/>
              </a:ext>
            </a:extLst>
          </p:cNvPr>
          <p:cNvGraphicFramePr/>
          <p:nvPr>
            <p:extLst>
              <p:ext uri="{D42A27DB-BD31-4B8C-83A1-F6EECF244321}">
                <p14:modId xmlns:p14="http://schemas.microsoft.com/office/powerpoint/2010/main" val="2198107026"/>
              </p:ext>
            </p:extLst>
          </p:nvPr>
        </p:nvGraphicFramePr>
        <p:xfrm>
          <a:off x="238540" y="1398965"/>
          <a:ext cx="8295860" cy="556505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9737702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D6468F-0D10-4745-99F1-59CC4631DB25}"/>
              </a:ext>
            </a:extLst>
          </p:cNvPr>
          <p:cNvSpPr>
            <a:spLocks noGrp="1"/>
          </p:cNvSpPr>
          <p:nvPr>
            <p:ph type="title"/>
          </p:nvPr>
        </p:nvSpPr>
        <p:spPr/>
        <p:txBody>
          <a:bodyPr/>
          <a:lstStyle/>
          <a:p>
            <a:endParaRPr lang="en-US" dirty="0"/>
          </a:p>
        </p:txBody>
      </p:sp>
      <p:sp>
        <p:nvSpPr>
          <p:cNvPr id="6" name="Text Box 2">
            <a:extLst>
              <a:ext uri="{FF2B5EF4-FFF2-40B4-BE49-F238E27FC236}">
                <a16:creationId xmlns:a16="http://schemas.microsoft.com/office/drawing/2014/main" id="{59ED160F-77E1-4EF4-B51F-71F1EC6E5B3F}"/>
              </a:ext>
            </a:extLst>
          </p:cNvPr>
          <p:cNvSpPr txBox="1">
            <a:spLocks noChangeArrowheads="1"/>
          </p:cNvSpPr>
          <p:nvPr/>
        </p:nvSpPr>
        <p:spPr bwMode="auto">
          <a:xfrm>
            <a:off x="455987" y="5400179"/>
            <a:ext cx="6695440" cy="7120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6200">
                <a:solidFill>
                  <a:schemeClr val="tx1"/>
                </a:solidFill>
                <a:latin typeface="Arial" panose="020B0604020202020204" pitchFamily="34" charset="0"/>
                <a:ea typeface="ＭＳ Ｐゴシック" panose="020B0600070205080204" pitchFamily="34" charset="-128"/>
              </a:defRPr>
            </a:lvl1pPr>
            <a:lvl2pPr marL="742950" indent="-285750">
              <a:defRPr sz="6200">
                <a:solidFill>
                  <a:schemeClr val="tx1"/>
                </a:solidFill>
                <a:latin typeface="Arial" panose="020B0604020202020204" pitchFamily="34" charset="0"/>
                <a:ea typeface="ＭＳ Ｐゴシック" panose="020B0600070205080204" pitchFamily="34" charset="-128"/>
              </a:defRPr>
            </a:lvl2pPr>
            <a:lvl3pPr marL="1143000" indent="-228600">
              <a:defRPr sz="6200">
                <a:solidFill>
                  <a:schemeClr val="tx1"/>
                </a:solidFill>
                <a:latin typeface="Arial" panose="020B0604020202020204" pitchFamily="34" charset="0"/>
                <a:ea typeface="ＭＳ Ｐゴシック" panose="020B0600070205080204" pitchFamily="34" charset="-128"/>
              </a:defRPr>
            </a:lvl3pPr>
            <a:lvl4pPr marL="1600200" indent="-228600">
              <a:defRPr sz="6200">
                <a:solidFill>
                  <a:schemeClr val="tx1"/>
                </a:solidFill>
                <a:latin typeface="Arial" panose="020B0604020202020204" pitchFamily="34" charset="0"/>
                <a:ea typeface="ＭＳ Ｐゴシック" panose="020B0600070205080204" pitchFamily="34" charset="-128"/>
              </a:defRPr>
            </a:lvl4pPr>
            <a:lvl5pPr marL="2057400" indent="-228600">
              <a:defRPr sz="6200">
                <a:solidFill>
                  <a:schemeClr val="tx1"/>
                </a:solidFill>
                <a:latin typeface="Arial" panose="020B0604020202020204" pitchFamily="34" charset="0"/>
                <a:ea typeface="ＭＳ Ｐゴシック" panose="020B0600070205080204" pitchFamily="34" charset="-128"/>
              </a:defRPr>
            </a:lvl5pPr>
            <a:lvl6pPr marL="2514600" indent="-228600" defTabSz="3133725" eaLnBrk="0" fontAlgn="base" hangingPunct="0">
              <a:spcBef>
                <a:spcPct val="0"/>
              </a:spcBef>
              <a:spcAft>
                <a:spcPct val="0"/>
              </a:spcAft>
              <a:defRPr sz="6200">
                <a:solidFill>
                  <a:schemeClr val="tx1"/>
                </a:solidFill>
                <a:latin typeface="Arial" panose="020B0604020202020204" pitchFamily="34" charset="0"/>
                <a:ea typeface="ＭＳ Ｐゴシック" panose="020B0600070205080204" pitchFamily="34" charset="-128"/>
              </a:defRPr>
            </a:lvl6pPr>
            <a:lvl7pPr marL="2971800" indent="-228600" defTabSz="3133725" eaLnBrk="0" fontAlgn="base" hangingPunct="0">
              <a:spcBef>
                <a:spcPct val="0"/>
              </a:spcBef>
              <a:spcAft>
                <a:spcPct val="0"/>
              </a:spcAft>
              <a:defRPr sz="6200">
                <a:solidFill>
                  <a:schemeClr val="tx1"/>
                </a:solidFill>
                <a:latin typeface="Arial" panose="020B0604020202020204" pitchFamily="34" charset="0"/>
                <a:ea typeface="ＭＳ Ｐゴシック" panose="020B0600070205080204" pitchFamily="34" charset="-128"/>
              </a:defRPr>
            </a:lvl7pPr>
            <a:lvl8pPr marL="3429000" indent="-228600" defTabSz="3133725" eaLnBrk="0" fontAlgn="base" hangingPunct="0">
              <a:spcBef>
                <a:spcPct val="0"/>
              </a:spcBef>
              <a:spcAft>
                <a:spcPct val="0"/>
              </a:spcAft>
              <a:defRPr sz="6200">
                <a:solidFill>
                  <a:schemeClr val="tx1"/>
                </a:solidFill>
                <a:latin typeface="Arial" panose="020B0604020202020204" pitchFamily="34" charset="0"/>
                <a:ea typeface="ＭＳ Ｐゴシック" panose="020B0600070205080204" pitchFamily="34" charset="-128"/>
              </a:defRPr>
            </a:lvl8pPr>
            <a:lvl9pPr marL="3886200" indent="-228600" defTabSz="3133725" eaLnBrk="0" fontAlgn="base" hangingPunct="0">
              <a:spcBef>
                <a:spcPct val="0"/>
              </a:spcBef>
              <a:spcAft>
                <a:spcPct val="0"/>
              </a:spcAft>
              <a:defRPr sz="6200">
                <a:solidFill>
                  <a:schemeClr val="tx1"/>
                </a:solidFill>
                <a:latin typeface="Arial" panose="020B0604020202020204" pitchFamily="34" charset="0"/>
                <a:ea typeface="ＭＳ Ｐゴシック" panose="020B0600070205080204" pitchFamily="34" charset="-128"/>
              </a:defRPr>
            </a:lvl9pPr>
          </a:lstStyle>
          <a:p>
            <a:pPr>
              <a:lnSpc>
                <a:spcPct val="107000"/>
              </a:lnSpc>
              <a:spcAft>
                <a:spcPts val="10"/>
              </a:spcAft>
            </a:pPr>
            <a:r>
              <a:rPr lang="en-US" altLang="en-US" sz="2600" b="1" dirty="0">
                <a:latin typeface="+mj-lt"/>
                <a:cs typeface="Calibri" panose="020F0502020204030204" pitchFamily="34" charset="0"/>
              </a:rPr>
              <a:t>Marital status </a:t>
            </a:r>
          </a:p>
        </p:txBody>
      </p:sp>
      <p:sp>
        <p:nvSpPr>
          <p:cNvPr id="7" name="Text Box 2">
            <a:extLst>
              <a:ext uri="{FF2B5EF4-FFF2-40B4-BE49-F238E27FC236}">
                <a16:creationId xmlns:a16="http://schemas.microsoft.com/office/drawing/2014/main" id="{D9226EE9-D28F-4A9E-98C2-8DE825E7AFA4}"/>
              </a:ext>
            </a:extLst>
          </p:cNvPr>
          <p:cNvSpPr txBox="1">
            <a:spLocks noChangeArrowheads="1"/>
          </p:cNvSpPr>
          <p:nvPr/>
        </p:nvSpPr>
        <p:spPr bwMode="auto">
          <a:xfrm>
            <a:off x="453289" y="3823112"/>
            <a:ext cx="6695440" cy="7120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6200">
                <a:solidFill>
                  <a:schemeClr val="tx1"/>
                </a:solidFill>
                <a:latin typeface="Arial" panose="020B0604020202020204" pitchFamily="34" charset="0"/>
                <a:ea typeface="ＭＳ Ｐゴシック" panose="020B0600070205080204" pitchFamily="34" charset="-128"/>
              </a:defRPr>
            </a:lvl1pPr>
            <a:lvl2pPr marL="742950" indent="-285750">
              <a:defRPr sz="6200">
                <a:solidFill>
                  <a:schemeClr val="tx1"/>
                </a:solidFill>
                <a:latin typeface="Arial" panose="020B0604020202020204" pitchFamily="34" charset="0"/>
                <a:ea typeface="ＭＳ Ｐゴシック" panose="020B0600070205080204" pitchFamily="34" charset="-128"/>
              </a:defRPr>
            </a:lvl2pPr>
            <a:lvl3pPr marL="1143000" indent="-228600">
              <a:defRPr sz="6200">
                <a:solidFill>
                  <a:schemeClr val="tx1"/>
                </a:solidFill>
                <a:latin typeface="Arial" panose="020B0604020202020204" pitchFamily="34" charset="0"/>
                <a:ea typeface="ＭＳ Ｐゴシック" panose="020B0600070205080204" pitchFamily="34" charset="-128"/>
              </a:defRPr>
            </a:lvl3pPr>
            <a:lvl4pPr marL="1600200" indent="-228600">
              <a:defRPr sz="6200">
                <a:solidFill>
                  <a:schemeClr val="tx1"/>
                </a:solidFill>
                <a:latin typeface="Arial" panose="020B0604020202020204" pitchFamily="34" charset="0"/>
                <a:ea typeface="ＭＳ Ｐゴシック" panose="020B0600070205080204" pitchFamily="34" charset="-128"/>
              </a:defRPr>
            </a:lvl4pPr>
            <a:lvl5pPr marL="2057400" indent="-228600">
              <a:defRPr sz="6200">
                <a:solidFill>
                  <a:schemeClr val="tx1"/>
                </a:solidFill>
                <a:latin typeface="Arial" panose="020B0604020202020204" pitchFamily="34" charset="0"/>
                <a:ea typeface="ＭＳ Ｐゴシック" panose="020B0600070205080204" pitchFamily="34" charset="-128"/>
              </a:defRPr>
            </a:lvl5pPr>
            <a:lvl6pPr marL="2514600" indent="-228600" defTabSz="3133725" eaLnBrk="0" fontAlgn="base" hangingPunct="0">
              <a:spcBef>
                <a:spcPct val="0"/>
              </a:spcBef>
              <a:spcAft>
                <a:spcPct val="0"/>
              </a:spcAft>
              <a:defRPr sz="6200">
                <a:solidFill>
                  <a:schemeClr val="tx1"/>
                </a:solidFill>
                <a:latin typeface="Arial" panose="020B0604020202020204" pitchFamily="34" charset="0"/>
                <a:ea typeface="ＭＳ Ｐゴシック" panose="020B0600070205080204" pitchFamily="34" charset="-128"/>
              </a:defRPr>
            </a:lvl6pPr>
            <a:lvl7pPr marL="2971800" indent="-228600" defTabSz="3133725" eaLnBrk="0" fontAlgn="base" hangingPunct="0">
              <a:spcBef>
                <a:spcPct val="0"/>
              </a:spcBef>
              <a:spcAft>
                <a:spcPct val="0"/>
              </a:spcAft>
              <a:defRPr sz="6200">
                <a:solidFill>
                  <a:schemeClr val="tx1"/>
                </a:solidFill>
                <a:latin typeface="Arial" panose="020B0604020202020204" pitchFamily="34" charset="0"/>
                <a:ea typeface="ＭＳ Ｐゴシック" panose="020B0600070205080204" pitchFamily="34" charset="-128"/>
              </a:defRPr>
            </a:lvl7pPr>
            <a:lvl8pPr marL="3429000" indent="-228600" defTabSz="3133725" eaLnBrk="0" fontAlgn="base" hangingPunct="0">
              <a:spcBef>
                <a:spcPct val="0"/>
              </a:spcBef>
              <a:spcAft>
                <a:spcPct val="0"/>
              </a:spcAft>
              <a:defRPr sz="6200">
                <a:solidFill>
                  <a:schemeClr val="tx1"/>
                </a:solidFill>
                <a:latin typeface="Arial" panose="020B0604020202020204" pitchFamily="34" charset="0"/>
                <a:ea typeface="ＭＳ Ｐゴシック" panose="020B0600070205080204" pitchFamily="34" charset="-128"/>
              </a:defRPr>
            </a:lvl8pPr>
            <a:lvl9pPr marL="3886200" indent="-228600" defTabSz="3133725" eaLnBrk="0" fontAlgn="base" hangingPunct="0">
              <a:spcBef>
                <a:spcPct val="0"/>
              </a:spcBef>
              <a:spcAft>
                <a:spcPct val="0"/>
              </a:spcAft>
              <a:defRPr sz="6200">
                <a:solidFill>
                  <a:schemeClr val="tx1"/>
                </a:solidFill>
                <a:latin typeface="Arial" panose="020B0604020202020204" pitchFamily="34" charset="0"/>
                <a:ea typeface="ＭＳ Ｐゴシック" panose="020B0600070205080204" pitchFamily="34" charset="-128"/>
              </a:defRPr>
            </a:lvl9pPr>
          </a:lstStyle>
          <a:p>
            <a:pPr>
              <a:lnSpc>
                <a:spcPct val="107000"/>
              </a:lnSpc>
              <a:spcAft>
                <a:spcPts val="10"/>
              </a:spcAft>
            </a:pPr>
            <a:r>
              <a:rPr lang="en-US" altLang="en-US" sz="2600" b="1" dirty="0">
                <a:latin typeface="+mj-lt"/>
                <a:cs typeface="Calibri" panose="020F0502020204030204" pitchFamily="34" charset="0"/>
              </a:rPr>
              <a:t>Age</a:t>
            </a:r>
          </a:p>
        </p:txBody>
      </p:sp>
      <p:sp>
        <p:nvSpPr>
          <p:cNvPr id="8" name="Text Box 2">
            <a:extLst>
              <a:ext uri="{FF2B5EF4-FFF2-40B4-BE49-F238E27FC236}">
                <a16:creationId xmlns:a16="http://schemas.microsoft.com/office/drawing/2014/main" id="{6BB7C576-32C5-4157-8002-5C2342E4B2EE}"/>
              </a:ext>
            </a:extLst>
          </p:cNvPr>
          <p:cNvSpPr txBox="1">
            <a:spLocks noChangeArrowheads="1"/>
          </p:cNvSpPr>
          <p:nvPr/>
        </p:nvSpPr>
        <p:spPr bwMode="auto">
          <a:xfrm>
            <a:off x="6810234" y="6271147"/>
            <a:ext cx="1659415" cy="40960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6200">
                <a:solidFill>
                  <a:schemeClr val="tx1"/>
                </a:solidFill>
                <a:latin typeface="Arial" panose="020B0604020202020204" pitchFamily="34" charset="0"/>
                <a:ea typeface="ＭＳ Ｐゴシック" panose="020B0600070205080204" pitchFamily="34" charset="-128"/>
              </a:defRPr>
            </a:lvl1pPr>
            <a:lvl2pPr marL="742950" indent="-285750">
              <a:defRPr sz="6200">
                <a:solidFill>
                  <a:schemeClr val="tx1"/>
                </a:solidFill>
                <a:latin typeface="Arial" panose="020B0604020202020204" pitchFamily="34" charset="0"/>
                <a:ea typeface="ＭＳ Ｐゴシック" panose="020B0600070205080204" pitchFamily="34" charset="-128"/>
              </a:defRPr>
            </a:lvl2pPr>
            <a:lvl3pPr marL="1143000" indent="-228600">
              <a:defRPr sz="6200">
                <a:solidFill>
                  <a:schemeClr val="tx1"/>
                </a:solidFill>
                <a:latin typeface="Arial" panose="020B0604020202020204" pitchFamily="34" charset="0"/>
                <a:ea typeface="ＭＳ Ｐゴシック" panose="020B0600070205080204" pitchFamily="34" charset="-128"/>
              </a:defRPr>
            </a:lvl3pPr>
            <a:lvl4pPr marL="1600200" indent="-228600">
              <a:defRPr sz="6200">
                <a:solidFill>
                  <a:schemeClr val="tx1"/>
                </a:solidFill>
                <a:latin typeface="Arial" panose="020B0604020202020204" pitchFamily="34" charset="0"/>
                <a:ea typeface="ＭＳ Ｐゴシック" panose="020B0600070205080204" pitchFamily="34" charset="-128"/>
              </a:defRPr>
            </a:lvl4pPr>
            <a:lvl5pPr marL="2057400" indent="-228600">
              <a:defRPr sz="6200">
                <a:solidFill>
                  <a:schemeClr val="tx1"/>
                </a:solidFill>
                <a:latin typeface="Arial" panose="020B0604020202020204" pitchFamily="34" charset="0"/>
                <a:ea typeface="ＭＳ Ｐゴシック" panose="020B0600070205080204" pitchFamily="34" charset="-128"/>
              </a:defRPr>
            </a:lvl5pPr>
            <a:lvl6pPr marL="2514600" indent="-228600" defTabSz="3133725" eaLnBrk="0" fontAlgn="base" hangingPunct="0">
              <a:spcBef>
                <a:spcPct val="0"/>
              </a:spcBef>
              <a:spcAft>
                <a:spcPct val="0"/>
              </a:spcAft>
              <a:defRPr sz="6200">
                <a:solidFill>
                  <a:schemeClr val="tx1"/>
                </a:solidFill>
                <a:latin typeface="Arial" panose="020B0604020202020204" pitchFamily="34" charset="0"/>
                <a:ea typeface="ＭＳ Ｐゴシック" panose="020B0600070205080204" pitchFamily="34" charset="-128"/>
              </a:defRPr>
            </a:lvl6pPr>
            <a:lvl7pPr marL="2971800" indent="-228600" defTabSz="3133725" eaLnBrk="0" fontAlgn="base" hangingPunct="0">
              <a:spcBef>
                <a:spcPct val="0"/>
              </a:spcBef>
              <a:spcAft>
                <a:spcPct val="0"/>
              </a:spcAft>
              <a:defRPr sz="6200">
                <a:solidFill>
                  <a:schemeClr val="tx1"/>
                </a:solidFill>
                <a:latin typeface="Arial" panose="020B0604020202020204" pitchFamily="34" charset="0"/>
                <a:ea typeface="ＭＳ Ｐゴシック" panose="020B0600070205080204" pitchFamily="34" charset="-128"/>
              </a:defRPr>
            </a:lvl7pPr>
            <a:lvl8pPr marL="3429000" indent="-228600" defTabSz="3133725" eaLnBrk="0" fontAlgn="base" hangingPunct="0">
              <a:spcBef>
                <a:spcPct val="0"/>
              </a:spcBef>
              <a:spcAft>
                <a:spcPct val="0"/>
              </a:spcAft>
              <a:defRPr sz="6200">
                <a:solidFill>
                  <a:schemeClr val="tx1"/>
                </a:solidFill>
                <a:latin typeface="Arial" panose="020B0604020202020204" pitchFamily="34" charset="0"/>
                <a:ea typeface="ＭＳ Ｐゴシック" panose="020B0600070205080204" pitchFamily="34" charset="-128"/>
              </a:defRPr>
            </a:lvl8pPr>
            <a:lvl9pPr marL="3886200" indent="-228600" defTabSz="3133725" eaLnBrk="0" fontAlgn="base" hangingPunct="0">
              <a:spcBef>
                <a:spcPct val="0"/>
              </a:spcBef>
              <a:spcAft>
                <a:spcPct val="0"/>
              </a:spcAft>
              <a:defRPr sz="6200">
                <a:solidFill>
                  <a:schemeClr val="tx1"/>
                </a:solidFill>
                <a:latin typeface="Arial" panose="020B0604020202020204" pitchFamily="34" charset="0"/>
                <a:ea typeface="ＭＳ Ｐゴシック" panose="020B0600070205080204" pitchFamily="34" charset="-128"/>
              </a:defRPr>
            </a:lvl9pPr>
          </a:lstStyle>
          <a:p>
            <a:pPr>
              <a:lnSpc>
                <a:spcPct val="107000"/>
              </a:lnSpc>
              <a:spcAft>
                <a:spcPts val="10"/>
              </a:spcAft>
            </a:pPr>
            <a:r>
              <a:rPr lang="en-US" altLang="en-US" sz="2600" b="1" dirty="0">
                <a:latin typeface="+mj-lt"/>
                <a:cs typeface="Calibri" panose="020F0502020204030204" pitchFamily="34" charset="0"/>
              </a:rPr>
              <a:t>(p=0.007)</a:t>
            </a:r>
          </a:p>
        </p:txBody>
      </p:sp>
      <p:sp>
        <p:nvSpPr>
          <p:cNvPr id="9" name="Text Box 2">
            <a:extLst>
              <a:ext uri="{FF2B5EF4-FFF2-40B4-BE49-F238E27FC236}">
                <a16:creationId xmlns:a16="http://schemas.microsoft.com/office/drawing/2014/main" id="{2C8F60C2-6682-4473-978D-FC4721C0BA38}"/>
              </a:ext>
            </a:extLst>
          </p:cNvPr>
          <p:cNvSpPr txBox="1">
            <a:spLocks noChangeArrowheads="1"/>
          </p:cNvSpPr>
          <p:nvPr/>
        </p:nvSpPr>
        <p:spPr bwMode="auto">
          <a:xfrm>
            <a:off x="455987" y="1488179"/>
            <a:ext cx="6695440" cy="7120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6200">
                <a:solidFill>
                  <a:schemeClr val="tx1"/>
                </a:solidFill>
                <a:latin typeface="Arial" panose="020B0604020202020204" pitchFamily="34" charset="0"/>
                <a:ea typeface="ＭＳ Ｐゴシック" panose="020B0600070205080204" pitchFamily="34" charset="-128"/>
              </a:defRPr>
            </a:lvl1pPr>
            <a:lvl2pPr marL="742950" indent="-285750">
              <a:defRPr sz="6200">
                <a:solidFill>
                  <a:schemeClr val="tx1"/>
                </a:solidFill>
                <a:latin typeface="Arial" panose="020B0604020202020204" pitchFamily="34" charset="0"/>
                <a:ea typeface="ＭＳ Ｐゴシック" panose="020B0600070205080204" pitchFamily="34" charset="-128"/>
              </a:defRPr>
            </a:lvl2pPr>
            <a:lvl3pPr marL="1143000" indent="-228600">
              <a:defRPr sz="6200">
                <a:solidFill>
                  <a:schemeClr val="tx1"/>
                </a:solidFill>
                <a:latin typeface="Arial" panose="020B0604020202020204" pitchFamily="34" charset="0"/>
                <a:ea typeface="ＭＳ Ｐゴシック" panose="020B0600070205080204" pitchFamily="34" charset="-128"/>
              </a:defRPr>
            </a:lvl3pPr>
            <a:lvl4pPr marL="1600200" indent="-228600">
              <a:defRPr sz="6200">
                <a:solidFill>
                  <a:schemeClr val="tx1"/>
                </a:solidFill>
                <a:latin typeface="Arial" panose="020B0604020202020204" pitchFamily="34" charset="0"/>
                <a:ea typeface="ＭＳ Ｐゴシック" panose="020B0600070205080204" pitchFamily="34" charset="-128"/>
              </a:defRPr>
            </a:lvl4pPr>
            <a:lvl5pPr marL="2057400" indent="-228600">
              <a:defRPr sz="6200">
                <a:solidFill>
                  <a:schemeClr val="tx1"/>
                </a:solidFill>
                <a:latin typeface="Arial" panose="020B0604020202020204" pitchFamily="34" charset="0"/>
                <a:ea typeface="ＭＳ Ｐゴシック" panose="020B0600070205080204" pitchFamily="34" charset="-128"/>
              </a:defRPr>
            </a:lvl5pPr>
            <a:lvl6pPr marL="2514600" indent="-228600" defTabSz="3133725" eaLnBrk="0" fontAlgn="base" hangingPunct="0">
              <a:spcBef>
                <a:spcPct val="0"/>
              </a:spcBef>
              <a:spcAft>
                <a:spcPct val="0"/>
              </a:spcAft>
              <a:defRPr sz="6200">
                <a:solidFill>
                  <a:schemeClr val="tx1"/>
                </a:solidFill>
                <a:latin typeface="Arial" panose="020B0604020202020204" pitchFamily="34" charset="0"/>
                <a:ea typeface="ＭＳ Ｐゴシック" panose="020B0600070205080204" pitchFamily="34" charset="-128"/>
              </a:defRPr>
            </a:lvl6pPr>
            <a:lvl7pPr marL="2971800" indent="-228600" defTabSz="3133725" eaLnBrk="0" fontAlgn="base" hangingPunct="0">
              <a:spcBef>
                <a:spcPct val="0"/>
              </a:spcBef>
              <a:spcAft>
                <a:spcPct val="0"/>
              </a:spcAft>
              <a:defRPr sz="6200">
                <a:solidFill>
                  <a:schemeClr val="tx1"/>
                </a:solidFill>
                <a:latin typeface="Arial" panose="020B0604020202020204" pitchFamily="34" charset="0"/>
                <a:ea typeface="ＭＳ Ｐゴシック" panose="020B0600070205080204" pitchFamily="34" charset="-128"/>
              </a:defRPr>
            </a:lvl7pPr>
            <a:lvl8pPr marL="3429000" indent="-228600" defTabSz="3133725" eaLnBrk="0" fontAlgn="base" hangingPunct="0">
              <a:spcBef>
                <a:spcPct val="0"/>
              </a:spcBef>
              <a:spcAft>
                <a:spcPct val="0"/>
              </a:spcAft>
              <a:defRPr sz="6200">
                <a:solidFill>
                  <a:schemeClr val="tx1"/>
                </a:solidFill>
                <a:latin typeface="Arial" panose="020B0604020202020204" pitchFamily="34" charset="0"/>
                <a:ea typeface="ＭＳ Ｐゴシック" panose="020B0600070205080204" pitchFamily="34" charset="-128"/>
              </a:defRPr>
            </a:lvl8pPr>
            <a:lvl9pPr marL="3886200" indent="-228600" defTabSz="3133725" eaLnBrk="0" fontAlgn="base" hangingPunct="0">
              <a:spcBef>
                <a:spcPct val="0"/>
              </a:spcBef>
              <a:spcAft>
                <a:spcPct val="0"/>
              </a:spcAft>
              <a:defRPr sz="6200">
                <a:solidFill>
                  <a:schemeClr val="tx1"/>
                </a:solidFill>
                <a:latin typeface="Arial" panose="020B0604020202020204" pitchFamily="34" charset="0"/>
                <a:ea typeface="ＭＳ Ｐゴシック" panose="020B0600070205080204" pitchFamily="34" charset="-128"/>
              </a:defRPr>
            </a:lvl9pPr>
          </a:lstStyle>
          <a:p>
            <a:pPr>
              <a:lnSpc>
                <a:spcPct val="107000"/>
              </a:lnSpc>
              <a:spcAft>
                <a:spcPts val="10"/>
              </a:spcAft>
            </a:pPr>
            <a:r>
              <a:rPr lang="en-US" altLang="en-US" sz="2600" b="1" dirty="0">
                <a:latin typeface="+mj-lt"/>
                <a:cs typeface="Calibri" panose="020F0502020204030204" pitchFamily="34" charset="0"/>
              </a:rPr>
              <a:t>Partner HIV status</a:t>
            </a:r>
          </a:p>
        </p:txBody>
      </p:sp>
      <p:sp>
        <p:nvSpPr>
          <p:cNvPr id="10" name="Text Box 2">
            <a:extLst>
              <a:ext uri="{FF2B5EF4-FFF2-40B4-BE49-F238E27FC236}">
                <a16:creationId xmlns:a16="http://schemas.microsoft.com/office/drawing/2014/main" id="{E5FE8072-7B06-4B17-9AF8-18C5998763A5}"/>
              </a:ext>
            </a:extLst>
          </p:cNvPr>
          <p:cNvSpPr txBox="1">
            <a:spLocks noChangeArrowheads="1"/>
          </p:cNvSpPr>
          <p:nvPr/>
        </p:nvSpPr>
        <p:spPr bwMode="auto">
          <a:xfrm>
            <a:off x="455987" y="137792"/>
            <a:ext cx="9144000" cy="7120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6200">
                <a:solidFill>
                  <a:schemeClr val="tx1"/>
                </a:solidFill>
                <a:latin typeface="Arial" panose="020B0604020202020204" pitchFamily="34" charset="0"/>
                <a:ea typeface="ＭＳ Ｐゴシック" panose="020B0600070205080204" pitchFamily="34" charset="-128"/>
              </a:defRPr>
            </a:lvl1pPr>
            <a:lvl2pPr marL="742950" indent="-285750">
              <a:defRPr sz="6200">
                <a:solidFill>
                  <a:schemeClr val="tx1"/>
                </a:solidFill>
                <a:latin typeface="Arial" panose="020B0604020202020204" pitchFamily="34" charset="0"/>
                <a:ea typeface="ＭＳ Ｐゴシック" panose="020B0600070205080204" pitchFamily="34" charset="-128"/>
              </a:defRPr>
            </a:lvl2pPr>
            <a:lvl3pPr marL="1143000" indent="-228600">
              <a:defRPr sz="6200">
                <a:solidFill>
                  <a:schemeClr val="tx1"/>
                </a:solidFill>
                <a:latin typeface="Arial" panose="020B0604020202020204" pitchFamily="34" charset="0"/>
                <a:ea typeface="ＭＳ Ｐゴシック" panose="020B0600070205080204" pitchFamily="34" charset="-128"/>
              </a:defRPr>
            </a:lvl3pPr>
            <a:lvl4pPr marL="1600200" indent="-228600">
              <a:defRPr sz="6200">
                <a:solidFill>
                  <a:schemeClr val="tx1"/>
                </a:solidFill>
                <a:latin typeface="Arial" panose="020B0604020202020204" pitchFamily="34" charset="0"/>
                <a:ea typeface="ＭＳ Ｐゴシック" panose="020B0600070205080204" pitchFamily="34" charset="-128"/>
              </a:defRPr>
            </a:lvl4pPr>
            <a:lvl5pPr marL="2057400" indent="-228600">
              <a:defRPr sz="6200">
                <a:solidFill>
                  <a:schemeClr val="tx1"/>
                </a:solidFill>
                <a:latin typeface="Arial" panose="020B0604020202020204" pitchFamily="34" charset="0"/>
                <a:ea typeface="ＭＳ Ｐゴシック" panose="020B0600070205080204" pitchFamily="34" charset="-128"/>
              </a:defRPr>
            </a:lvl5pPr>
            <a:lvl6pPr marL="2514600" indent="-228600" defTabSz="3133725" eaLnBrk="0" fontAlgn="base" hangingPunct="0">
              <a:spcBef>
                <a:spcPct val="0"/>
              </a:spcBef>
              <a:spcAft>
                <a:spcPct val="0"/>
              </a:spcAft>
              <a:defRPr sz="6200">
                <a:solidFill>
                  <a:schemeClr val="tx1"/>
                </a:solidFill>
                <a:latin typeface="Arial" panose="020B0604020202020204" pitchFamily="34" charset="0"/>
                <a:ea typeface="ＭＳ Ｐゴシック" panose="020B0600070205080204" pitchFamily="34" charset="-128"/>
              </a:defRPr>
            </a:lvl6pPr>
            <a:lvl7pPr marL="2971800" indent="-228600" defTabSz="3133725" eaLnBrk="0" fontAlgn="base" hangingPunct="0">
              <a:spcBef>
                <a:spcPct val="0"/>
              </a:spcBef>
              <a:spcAft>
                <a:spcPct val="0"/>
              </a:spcAft>
              <a:defRPr sz="6200">
                <a:solidFill>
                  <a:schemeClr val="tx1"/>
                </a:solidFill>
                <a:latin typeface="Arial" panose="020B0604020202020204" pitchFamily="34" charset="0"/>
                <a:ea typeface="ＭＳ Ｐゴシック" panose="020B0600070205080204" pitchFamily="34" charset="-128"/>
              </a:defRPr>
            </a:lvl7pPr>
            <a:lvl8pPr marL="3429000" indent="-228600" defTabSz="3133725" eaLnBrk="0" fontAlgn="base" hangingPunct="0">
              <a:spcBef>
                <a:spcPct val="0"/>
              </a:spcBef>
              <a:spcAft>
                <a:spcPct val="0"/>
              </a:spcAft>
              <a:defRPr sz="6200">
                <a:solidFill>
                  <a:schemeClr val="tx1"/>
                </a:solidFill>
                <a:latin typeface="Arial" panose="020B0604020202020204" pitchFamily="34" charset="0"/>
                <a:ea typeface="ＭＳ Ｐゴシック" panose="020B0600070205080204" pitchFamily="34" charset="-128"/>
              </a:defRPr>
            </a:lvl8pPr>
            <a:lvl9pPr marL="3886200" indent="-228600" defTabSz="3133725" eaLnBrk="0" fontAlgn="base" hangingPunct="0">
              <a:spcBef>
                <a:spcPct val="0"/>
              </a:spcBef>
              <a:spcAft>
                <a:spcPct val="0"/>
              </a:spcAft>
              <a:defRPr sz="6200">
                <a:solidFill>
                  <a:schemeClr val="tx1"/>
                </a:solidFill>
                <a:latin typeface="Arial" panose="020B0604020202020204" pitchFamily="34" charset="0"/>
                <a:ea typeface="ＭＳ Ｐゴシック" panose="020B0600070205080204" pitchFamily="34" charset="-128"/>
              </a:defRPr>
            </a:lvl9pPr>
          </a:lstStyle>
          <a:p>
            <a:pPr>
              <a:lnSpc>
                <a:spcPct val="107000"/>
              </a:lnSpc>
              <a:spcAft>
                <a:spcPts val="10"/>
              </a:spcAft>
            </a:pPr>
            <a:r>
              <a:rPr lang="en-US" altLang="en-US" sz="3200" b="1" dirty="0">
                <a:latin typeface="+mj-lt"/>
                <a:cs typeface="Calibri" panose="020F0502020204030204" pitchFamily="34" charset="0"/>
              </a:rPr>
              <a:t>PrEP uptake by characteristics (n=1122) </a:t>
            </a:r>
          </a:p>
        </p:txBody>
      </p:sp>
      <p:sp>
        <p:nvSpPr>
          <p:cNvPr id="12" name="Text Box 2">
            <a:extLst>
              <a:ext uri="{FF2B5EF4-FFF2-40B4-BE49-F238E27FC236}">
                <a16:creationId xmlns:a16="http://schemas.microsoft.com/office/drawing/2014/main" id="{FD895246-8185-44D8-8F56-3D043AACADD3}"/>
              </a:ext>
            </a:extLst>
          </p:cNvPr>
          <p:cNvSpPr txBox="1">
            <a:spLocks noChangeArrowheads="1"/>
          </p:cNvSpPr>
          <p:nvPr/>
        </p:nvSpPr>
        <p:spPr bwMode="auto">
          <a:xfrm>
            <a:off x="6731153" y="4944729"/>
            <a:ext cx="1659415" cy="40960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6200">
                <a:solidFill>
                  <a:schemeClr val="tx1"/>
                </a:solidFill>
                <a:latin typeface="Arial" panose="020B0604020202020204" pitchFamily="34" charset="0"/>
                <a:ea typeface="ＭＳ Ｐゴシック" panose="020B0600070205080204" pitchFamily="34" charset="-128"/>
              </a:defRPr>
            </a:lvl1pPr>
            <a:lvl2pPr marL="742950" indent="-285750">
              <a:defRPr sz="6200">
                <a:solidFill>
                  <a:schemeClr val="tx1"/>
                </a:solidFill>
                <a:latin typeface="Arial" panose="020B0604020202020204" pitchFamily="34" charset="0"/>
                <a:ea typeface="ＭＳ Ｐゴシック" panose="020B0600070205080204" pitchFamily="34" charset="-128"/>
              </a:defRPr>
            </a:lvl2pPr>
            <a:lvl3pPr marL="1143000" indent="-228600">
              <a:defRPr sz="6200">
                <a:solidFill>
                  <a:schemeClr val="tx1"/>
                </a:solidFill>
                <a:latin typeface="Arial" panose="020B0604020202020204" pitchFamily="34" charset="0"/>
                <a:ea typeface="ＭＳ Ｐゴシック" panose="020B0600070205080204" pitchFamily="34" charset="-128"/>
              </a:defRPr>
            </a:lvl3pPr>
            <a:lvl4pPr marL="1600200" indent="-228600">
              <a:defRPr sz="6200">
                <a:solidFill>
                  <a:schemeClr val="tx1"/>
                </a:solidFill>
                <a:latin typeface="Arial" panose="020B0604020202020204" pitchFamily="34" charset="0"/>
                <a:ea typeface="ＭＳ Ｐゴシック" panose="020B0600070205080204" pitchFamily="34" charset="-128"/>
              </a:defRPr>
            </a:lvl4pPr>
            <a:lvl5pPr marL="2057400" indent="-228600">
              <a:defRPr sz="6200">
                <a:solidFill>
                  <a:schemeClr val="tx1"/>
                </a:solidFill>
                <a:latin typeface="Arial" panose="020B0604020202020204" pitchFamily="34" charset="0"/>
                <a:ea typeface="ＭＳ Ｐゴシック" panose="020B0600070205080204" pitchFamily="34" charset="-128"/>
              </a:defRPr>
            </a:lvl5pPr>
            <a:lvl6pPr marL="2514600" indent="-228600" defTabSz="3133725" eaLnBrk="0" fontAlgn="base" hangingPunct="0">
              <a:spcBef>
                <a:spcPct val="0"/>
              </a:spcBef>
              <a:spcAft>
                <a:spcPct val="0"/>
              </a:spcAft>
              <a:defRPr sz="6200">
                <a:solidFill>
                  <a:schemeClr val="tx1"/>
                </a:solidFill>
                <a:latin typeface="Arial" panose="020B0604020202020204" pitchFamily="34" charset="0"/>
                <a:ea typeface="ＭＳ Ｐゴシック" panose="020B0600070205080204" pitchFamily="34" charset="-128"/>
              </a:defRPr>
            </a:lvl6pPr>
            <a:lvl7pPr marL="2971800" indent="-228600" defTabSz="3133725" eaLnBrk="0" fontAlgn="base" hangingPunct="0">
              <a:spcBef>
                <a:spcPct val="0"/>
              </a:spcBef>
              <a:spcAft>
                <a:spcPct val="0"/>
              </a:spcAft>
              <a:defRPr sz="6200">
                <a:solidFill>
                  <a:schemeClr val="tx1"/>
                </a:solidFill>
                <a:latin typeface="Arial" panose="020B0604020202020204" pitchFamily="34" charset="0"/>
                <a:ea typeface="ＭＳ Ｐゴシック" panose="020B0600070205080204" pitchFamily="34" charset="-128"/>
              </a:defRPr>
            </a:lvl7pPr>
            <a:lvl8pPr marL="3429000" indent="-228600" defTabSz="3133725" eaLnBrk="0" fontAlgn="base" hangingPunct="0">
              <a:spcBef>
                <a:spcPct val="0"/>
              </a:spcBef>
              <a:spcAft>
                <a:spcPct val="0"/>
              </a:spcAft>
              <a:defRPr sz="6200">
                <a:solidFill>
                  <a:schemeClr val="tx1"/>
                </a:solidFill>
                <a:latin typeface="Arial" panose="020B0604020202020204" pitchFamily="34" charset="0"/>
                <a:ea typeface="ＭＳ Ｐゴシック" panose="020B0600070205080204" pitchFamily="34" charset="-128"/>
              </a:defRPr>
            </a:lvl8pPr>
            <a:lvl9pPr marL="3886200" indent="-228600" defTabSz="3133725" eaLnBrk="0" fontAlgn="base" hangingPunct="0">
              <a:spcBef>
                <a:spcPct val="0"/>
              </a:spcBef>
              <a:spcAft>
                <a:spcPct val="0"/>
              </a:spcAft>
              <a:defRPr sz="6200">
                <a:solidFill>
                  <a:schemeClr val="tx1"/>
                </a:solidFill>
                <a:latin typeface="Arial" panose="020B0604020202020204" pitchFamily="34" charset="0"/>
                <a:ea typeface="ＭＳ Ｐゴシック" panose="020B0600070205080204" pitchFamily="34" charset="-128"/>
              </a:defRPr>
            </a:lvl9pPr>
          </a:lstStyle>
          <a:p>
            <a:pPr>
              <a:lnSpc>
                <a:spcPct val="107000"/>
              </a:lnSpc>
              <a:spcAft>
                <a:spcPts val="10"/>
              </a:spcAft>
            </a:pPr>
            <a:r>
              <a:rPr lang="en-US" altLang="en-US" sz="2600" b="1" dirty="0">
                <a:latin typeface="+mj-lt"/>
                <a:cs typeface="Calibri" panose="020F0502020204030204" pitchFamily="34" charset="0"/>
              </a:rPr>
              <a:t>(p&lt;0.001)</a:t>
            </a:r>
          </a:p>
        </p:txBody>
      </p:sp>
      <p:sp>
        <p:nvSpPr>
          <p:cNvPr id="14" name="Text Box 2">
            <a:extLst>
              <a:ext uri="{FF2B5EF4-FFF2-40B4-BE49-F238E27FC236}">
                <a16:creationId xmlns:a16="http://schemas.microsoft.com/office/drawing/2014/main" id="{99B3AB07-CDD0-442A-8C18-E8010C8FDEC9}"/>
              </a:ext>
            </a:extLst>
          </p:cNvPr>
          <p:cNvSpPr txBox="1">
            <a:spLocks noChangeArrowheads="1"/>
          </p:cNvSpPr>
          <p:nvPr/>
        </p:nvSpPr>
        <p:spPr bwMode="auto">
          <a:xfrm>
            <a:off x="6731152" y="2592735"/>
            <a:ext cx="1659415" cy="40960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6200">
                <a:solidFill>
                  <a:schemeClr val="tx1"/>
                </a:solidFill>
                <a:latin typeface="Arial" panose="020B0604020202020204" pitchFamily="34" charset="0"/>
                <a:ea typeface="ＭＳ Ｐゴシック" panose="020B0600070205080204" pitchFamily="34" charset="-128"/>
              </a:defRPr>
            </a:lvl1pPr>
            <a:lvl2pPr marL="742950" indent="-285750">
              <a:defRPr sz="6200">
                <a:solidFill>
                  <a:schemeClr val="tx1"/>
                </a:solidFill>
                <a:latin typeface="Arial" panose="020B0604020202020204" pitchFamily="34" charset="0"/>
                <a:ea typeface="ＭＳ Ｐゴシック" panose="020B0600070205080204" pitchFamily="34" charset="-128"/>
              </a:defRPr>
            </a:lvl2pPr>
            <a:lvl3pPr marL="1143000" indent="-228600">
              <a:defRPr sz="6200">
                <a:solidFill>
                  <a:schemeClr val="tx1"/>
                </a:solidFill>
                <a:latin typeface="Arial" panose="020B0604020202020204" pitchFamily="34" charset="0"/>
                <a:ea typeface="ＭＳ Ｐゴシック" panose="020B0600070205080204" pitchFamily="34" charset="-128"/>
              </a:defRPr>
            </a:lvl3pPr>
            <a:lvl4pPr marL="1600200" indent="-228600">
              <a:defRPr sz="6200">
                <a:solidFill>
                  <a:schemeClr val="tx1"/>
                </a:solidFill>
                <a:latin typeface="Arial" panose="020B0604020202020204" pitchFamily="34" charset="0"/>
                <a:ea typeface="ＭＳ Ｐゴシック" panose="020B0600070205080204" pitchFamily="34" charset="-128"/>
              </a:defRPr>
            </a:lvl4pPr>
            <a:lvl5pPr marL="2057400" indent="-228600">
              <a:defRPr sz="6200">
                <a:solidFill>
                  <a:schemeClr val="tx1"/>
                </a:solidFill>
                <a:latin typeface="Arial" panose="020B0604020202020204" pitchFamily="34" charset="0"/>
                <a:ea typeface="ＭＳ Ｐゴシック" panose="020B0600070205080204" pitchFamily="34" charset="-128"/>
              </a:defRPr>
            </a:lvl5pPr>
            <a:lvl6pPr marL="2514600" indent="-228600" defTabSz="3133725" eaLnBrk="0" fontAlgn="base" hangingPunct="0">
              <a:spcBef>
                <a:spcPct val="0"/>
              </a:spcBef>
              <a:spcAft>
                <a:spcPct val="0"/>
              </a:spcAft>
              <a:defRPr sz="6200">
                <a:solidFill>
                  <a:schemeClr val="tx1"/>
                </a:solidFill>
                <a:latin typeface="Arial" panose="020B0604020202020204" pitchFamily="34" charset="0"/>
                <a:ea typeface="ＭＳ Ｐゴシック" panose="020B0600070205080204" pitchFamily="34" charset="-128"/>
              </a:defRPr>
            </a:lvl6pPr>
            <a:lvl7pPr marL="2971800" indent="-228600" defTabSz="3133725" eaLnBrk="0" fontAlgn="base" hangingPunct="0">
              <a:spcBef>
                <a:spcPct val="0"/>
              </a:spcBef>
              <a:spcAft>
                <a:spcPct val="0"/>
              </a:spcAft>
              <a:defRPr sz="6200">
                <a:solidFill>
                  <a:schemeClr val="tx1"/>
                </a:solidFill>
                <a:latin typeface="Arial" panose="020B0604020202020204" pitchFamily="34" charset="0"/>
                <a:ea typeface="ＭＳ Ｐゴシック" panose="020B0600070205080204" pitchFamily="34" charset="-128"/>
              </a:defRPr>
            </a:lvl7pPr>
            <a:lvl8pPr marL="3429000" indent="-228600" defTabSz="3133725" eaLnBrk="0" fontAlgn="base" hangingPunct="0">
              <a:spcBef>
                <a:spcPct val="0"/>
              </a:spcBef>
              <a:spcAft>
                <a:spcPct val="0"/>
              </a:spcAft>
              <a:defRPr sz="6200">
                <a:solidFill>
                  <a:schemeClr val="tx1"/>
                </a:solidFill>
                <a:latin typeface="Arial" panose="020B0604020202020204" pitchFamily="34" charset="0"/>
                <a:ea typeface="ＭＳ Ｐゴシック" panose="020B0600070205080204" pitchFamily="34" charset="-128"/>
              </a:defRPr>
            </a:lvl8pPr>
            <a:lvl9pPr marL="3886200" indent="-228600" defTabSz="3133725" eaLnBrk="0" fontAlgn="base" hangingPunct="0">
              <a:spcBef>
                <a:spcPct val="0"/>
              </a:spcBef>
              <a:spcAft>
                <a:spcPct val="0"/>
              </a:spcAft>
              <a:defRPr sz="6200">
                <a:solidFill>
                  <a:schemeClr val="tx1"/>
                </a:solidFill>
                <a:latin typeface="Arial" panose="020B0604020202020204" pitchFamily="34" charset="0"/>
                <a:ea typeface="ＭＳ Ｐゴシック" panose="020B0600070205080204" pitchFamily="34" charset="-128"/>
              </a:defRPr>
            </a:lvl9pPr>
          </a:lstStyle>
          <a:p>
            <a:pPr>
              <a:lnSpc>
                <a:spcPct val="107000"/>
              </a:lnSpc>
              <a:spcAft>
                <a:spcPts val="10"/>
              </a:spcAft>
            </a:pPr>
            <a:r>
              <a:rPr lang="en-US" altLang="en-US" sz="2600" b="1" dirty="0">
                <a:latin typeface="+mj-lt"/>
                <a:cs typeface="Calibri" panose="020F0502020204030204" pitchFamily="34" charset="0"/>
              </a:rPr>
              <a:t>(p&lt;0.001)</a:t>
            </a:r>
          </a:p>
        </p:txBody>
      </p:sp>
      <p:sp>
        <p:nvSpPr>
          <p:cNvPr id="3" name="Slide Number Placeholder 2"/>
          <p:cNvSpPr>
            <a:spLocks noGrp="1"/>
          </p:cNvSpPr>
          <p:nvPr>
            <p:ph type="sldNum" sz="quarter" idx="12"/>
          </p:nvPr>
        </p:nvSpPr>
        <p:spPr/>
        <p:txBody>
          <a:bodyPr/>
          <a:lstStyle/>
          <a:p>
            <a:endParaRPr lang="en-GB" dirty="0"/>
          </a:p>
        </p:txBody>
      </p:sp>
      <p:graphicFrame>
        <p:nvGraphicFramePr>
          <p:cNvPr id="16" name="Chart 15">
            <a:extLst>
              <a:ext uri="{FF2B5EF4-FFF2-40B4-BE49-F238E27FC236}">
                <a16:creationId xmlns:a16="http://schemas.microsoft.com/office/drawing/2014/main" id="{53EB547D-8CA1-4C0A-BBB9-07DD68960962}"/>
              </a:ext>
            </a:extLst>
          </p:cNvPr>
          <p:cNvGraphicFramePr>
            <a:graphicFrameLocks/>
          </p:cNvGraphicFramePr>
          <p:nvPr>
            <p:extLst>
              <p:ext uri="{D42A27DB-BD31-4B8C-83A1-F6EECF244321}">
                <p14:modId xmlns:p14="http://schemas.microsoft.com/office/powerpoint/2010/main" val="2375245320"/>
              </p:ext>
            </p:extLst>
          </p:nvPr>
        </p:nvGraphicFramePr>
        <p:xfrm>
          <a:off x="977639" y="776164"/>
          <a:ext cx="7511268" cy="6093895"/>
        </p:xfrm>
        <a:graphic>
          <a:graphicData uri="http://schemas.openxmlformats.org/drawingml/2006/chart">
            <c:chart xmlns:c="http://schemas.openxmlformats.org/drawingml/2006/chart" xmlns:r="http://schemas.openxmlformats.org/officeDocument/2006/relationships" r:id="rId3"/>
          </a:graphicData>
        </a:graphic>
      </p:graphicFrame>
      <p:sp>
        <p:nvSpPr>
          <p:cNvPr id="4" name="Rectangle 3">
            <a:extLst>
              <a:ext uri="{FF2B5EF4-FFF2-40B4-BE49-F238E27FC236}">
                <a16:creationId xmlns:a16="http://schemas.microsoft.com/office/drawing/2014/main" id="{CAE49918-3F75-4D30-A0B9-452E33705B49}"/>
              </a:ext>
            </a:extLst>
          </p:cNvPr>
          <p:cNvSpPr/>
          <p:nvPr/>
        </p:nvSpPr>
        <p:spPr>
          <a:xfrm>
            <a:off x="0" y="3524745"/>
            <a:ext cx="9144000" cy="194425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18E5BF9-F3D1-40F1-9AC4-471E06E0915B}"/>
              </a:ext>
            </a:extLst>
          </p:cNvPr>
          <p:cNvSpPr/>
          <p:nvPr/>
        </p:nvSpPr>
        <p:spPr>
          <a:xfrm>
            <a:off x="0" y="5469004"/>
            <a:ext cx="9144000" cy="138899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6E2AAAD-D0EB-4123-8F8E-D97D8400E9F7}"/>
              </a:ext>
            </a:extLst>
          </p:cNvPr>
          <p:cNvSpPr/>
          <p:nvPr/>
        </p:nvSpPr>
        <p:spPr>
          <a:xfrm>
            <a:off x="0" y="1534638"/>
            <a:ext cx="9144000" cy="194425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94132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5"/>
                                        </p:tgtEl>
                                      </p:cBhvr>
                                    </p:animEffect>
                                    <p:set>
                                      <p:cBhvr>
                                        <p:cTn id="7" dur="1" fill="hold">
                                          <p:stCondLst>
                                            <p:cond delay="499"/>
                                          </p:stCondLst>
                                        </p:cTn>
                                        <p:tgtEl>
                                          <p:spTgt spid="1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13"/>
                                        </p:tgtEl>
                                      </p:cBhvr>
                                    </p:animEffect>
                                    <p:set>
                                      <p:cBhvr>
                                        <p:cTn id="17"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3" grpId="0" animBg="1"/>
      <p:bldP spid="1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D6468F-0D10-4745-99F1-59CC4631DB25}"/>
              </a:ext>
            </a:extLst>
          </p:cNvPr>
          <p:cNvSpPr>
            <a:spLocks noGrp="1"/>
          </p:cNvSpPr>
          <p:nvPr>
            <p:ph type="title"/>
          </p:nvPr>
        </p:nvSpPr>
        <p:spPr/>
        <p:txBody>
          <a:bodyPr/>
          <a:lstStyle/>
          <a:p>
            <a:endParaRPr lang="en-US" dirty="0"/>
          </a:p>
        </p:txBody>
      </p:sp>
      <p:sp>
        <p:nvSpPr>
          <p:cNvPr id="10" name="Text Box 2">
            <a:extLst>
              <a:ext uri="{FF2B5EF4-FFF2-40B4-BE49-F238E27FC236}">
                <a16:creationId xmlns:a16="http://schemas.microsoft.com/office/drawing/2014/main" id="{E5FE8072-7B06-4B17-9AF8-18C5998763A5}"/>
              </a:ext>
            </a:extLst>
          </p:cNvPr>
          <p:cNvSpPr txBox="1">
            <a:spLocks noChangeArrowheads="1"/>
          </p:cNvSpPr>
          <p:nvPr/>
        </p:nvSpPr>
        <p:spPr bwMode="auto">
          <a:xfrm>
            <a:off x="455987" y="137792"/>
            <a:ext cx="9144000" cy="7120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6200">
                <a:solidFill>
                  <a:schemeClr val="tx1"/>
                </a:solidFill>
                <a:latin typeface="Arial" panose="020B0604020202020204" pitchFamily="34" charset="0"/>
                <a:ea typeface="ＭＳ Ｐゴシック" panose="020B0600070205080204" pitchFamily="34" charset="-128"/>
              </a:defRPr>
            </a:lvl1pPr>
            <a:lvl2pPr marL="742950" indent="-285750">
              <a:defRPr sz="6200">
                <a:solidFill>
                  <a:schemeClr val="tx1"/>
                </a:solidFill>
                <a:latin typeface="Arial" panose="020B0604020202020204" pitchFamily="34" charset="0"/>
                <a:ea typeface="ＭＳ Ｐゴシック" panose="020B0600070205080204" pitchFamily="34" charset="-128"/>
              </a:defRPr>
            </a:lvl2pPr>
            <a:lvl3pPr marL="1143000" indent="-228600">
              <a:defRPr sz="6200">
                <a:solidFill>
                  <a:schemeClr val="tx1"/>
                </a:solidFill>
                <a:latin typeface="Arial" panose="020B0604020202020204" pitchFamily="34" charset="0"/>
                <a:ea typeface="ＭＳ Ｐゴシック" panose="020B0600070205080204" pitchFamily="34" charset="-128"/>
              </a:defRPr>
            </a:lvl3pPr>
            <a:lvl4pPr marL="1600200" indent="-228600">
              <a:defRPr sz="6200">
                <a:solidFill>
                  <a:schemeClr val="tx1"/>
                </a:solidFill>
                <a:latin typeface="Arial" panose="020B0604020202020204" pitchFamily="34" charset="0"/>
                <a:ea typeface="ＭＳ Ｐゴシック" panose="020B0600070205080204" pitchFamily="34" charset="-128"/>
              </a:defRPr>
            </a:lvl4pPr>
            <a:lvl5pPr marL="2057400" indent="-228600">
              <a:defRPr sz="6200">
                <a:solidFill>
                  <a:schemeClr val="tx1"/>
                </a:solidFill>
                <a:latin typeface="Arial" panose="020B0604020202020204" pitchFamily="34" charset="0"/>
                <a:ea typeface="ＭＳ Ｐゴシック" panose="020B0600070205080204" pitchFamily="34" charset="-128"/>
              </a:defRPr>
            </a:lvl5pPr>
            <a:lvl6pPr marL="2514600" indent="-228600" defTabSz="3133725" eaLnBrk="0" fontAlgn="base" hangingPunct="0">
              <a:spcBef>
                <a:spcPct val="0"/>
              </a:spcBef>
              <a:spcAft>
                <a:spcPct val="0"/>
              </a:spcAft>
              <a:defRPr sz="6200">
                <a:solidFill>
                  <a:schemeClr val="tx1"/>
                </a:solidFill>
                <a:latin typeface="Arial" panose="020B0604020202020204" pitchFamily="34" charset="0"/>
                <a:ea typeface="ＭＳ Ｐゴシック" panose="020B0600070205080204" pitchFamily="34" charset="-128"/>
              </a:defRPr>
            </a:lvl6pPr>
            <a:lvl7pPr marL="2971800" indent="-228600" defTabSz="3133725" eaLnBrk="0" fontAlgn="base" hangingPunct="0">
              <a:spcBef>
                <a:spcPct val="0"/>
              </a:spcBef>
              <a:spcAft>
                <a:spcPct val="0"/>
              </a:spcAft>
              <a:defRPr sz="6200">
                <a:solidFill>
                  <a:schemeClr val="tx1"/>
                </a:solidFill>
                <a:latin typeface="Arial" panose="020B0604020202020204" pitchFamily="34" charset="0"/>
                <a:ea typeface="ＭＳ Ｐゴシック" panose="020B0600070205080204" pitchFamily="34" charset="-128"/>
              </a:defRPr>
            </a:lvl7pPr>
            <a:lvl8pPr marL="3429000" indent="-228600" defTabSz="3133725" eaLnBrk="0" fontAlgn="base" hangingPunct="0">
              <a:spcBef>
                <a:spcPct val="0"/>
              </a:spcBef>
              <a:spcAft>
                <a:spcPct val="0"/>
              </a:spcAft>
              <a:defRPr sz="6200">
                <a:solidFill>
                  <a:schemeClr val="tx1"/>
                </a:solidFill>
                <a:latin typeface="Arial" panose="020B0604020202020204" pitchFamily="34" charset="0"/>
                <a:ea typeface="ＭＳ Ｐゴシック" panose="020B0600070205080204" pitchFamily="34" charset="-128"/>
              </a:defRPr>
            </a:lvl8pPr>
            <a:lvl9pPr marL="3886200" indent="-228600" defTabSz="3133725" eaLnBrk="0" fontAlgn="base" hangingPunct="0">
              <a:spcBef>
                <a:spcPct val="0"/>
              </a:spcBef>
              <a:spcAft>
                <a:spcPct val="0"/>
              </a:spcAft>
              <a:defRPr sz="6200">
                <a:solidFill>
                  <a:schemeClr val="tx1"/>
                </a:solidFill>
                <a:latin typeface="Arial" panose="020B0604020202020204" pitchFamily="34" charset="0"/>
                <a:ea typeface="ＭＳ Ｐゴシック" panose="020B0600070205080204" pitchFamily="34" charset="-128"/>
              </a:defRPr>
            </a:lvl9pPr>
          </a:lstStyle>
          <a:p>
            <a:pPr>
              <a:lnSpc>
                <a:spcPct val="107000"/>
              </a:lnSpc>
              <a:spcAft>
                <a:spcPts val="10"/>
              </a:spcAft>
            </a:pPr>
            <a:r>
              <a:rPr lang="en-US" altLang="en-US" sz="3200" b="1" dirty="0">
                <a:latin typeface="+mj-lt"/>
                <a:cs typeface="Calibri" panose="020F0502020204030204" pitchFamily="34" charset="0"/>
              </a:rPr>
              <a:t>PrEP uptake by FP method (n=1122) </a:t>
            </a:r>
          </a:p>
        </p:txBody>
      </p:sp>
      <p:sp>
        <p:nvSpPr>
          <p:cNvPr id="3" name="Slide Number Placeholder 2"/>
          <p:cNvSpPr>
            <a:spLocks noGrp="1"/>
          </p:cNvSpPr>
          <p:nvPr>
            <p:ph type="sldNum" sz="quarter" idx="12"/>
          </p:nvPr>
        </p:nvSpPr>
        <p:spPr/>
        <p:txBody>
          <a:bodyPr/>
          <a:lstStyle/>
          <a:p>
            <a:endParaRPr lang="en-GB" dirty="0"/>
          </a:p>
        </p:txBody>
      </p:sp>
      <p:graphicFrame>
        <p:nvGraphicFramePr>
          <p:cNvPr id="6" name="Chart 5">
            <a:extLst>
              <a:ext uri="{FF2B5EF4-FFF2-40B4-BE49-F238E27FC236}">
                <a16:creationId xmlns:a16="http://schemas.microsoft.com/office/drawing/2014/main" id="{EFC376B4-BBAA-443D-84B9-26C0F273B40C}"/>
              </a:ext>
            </a:extLst>
          </p:cNvPr>
          <p:cNvGraphicFramePr/>
          <p:nvPr>
            <p:extLst>
              <p:ext uri="{D42A27DB-BD31-4B8C-83A1-F6EECF244321}">
                <p14:modId xmlns:p14="http://schemas.microsoft.com/office/powerpoint/2010/main" val="686602464"/>
              </p:ext>
            </p:extLst>
          </p:nvPr>
        </p:nvGraphicFramePr>
        <p:xfrm>
          <a:off x="455987" y="662609"/>
          <a:ext cx="8184430" cy="6057599"/>
        </p:xfrm>
        <a:graphic>
          <a:graphicData uri="http://schemas.openxmlformats.org/drawingml/2006/chart">
            <c:chart xmlns:c="http://schemas.openxmlformats.org/drawingml/2006/chart" xmlns:r="http://schemas.openxmlformats.org/officeDocument/2006/relationships" r:id="rId3"/>
          </a:graphicData>
        </a:graphic>
      </p:graphicFrame>
      <p:sp>
        <p:nvSpPr>
          <p:cNvPr id="8" name="Rectangle 7">
            <a:extLst>
              <a:ext uri="{FF2B5EF4-FFF2-40B4-BE49-F238E27FC236}">
                <a16:creationId xmlns:a16="http://schemas.microsoft.com/office/drawing/2014/main" id="{CF8E4131-E0CC-408E-9885-AD10E18756E0}"/>
              </a:ext>
            </a:extLst>
          </p:cNvPr>
          <p:cNvSpPr/>
          <p:nvPr/>
        </p:nvSpPr>
        <p:spPr>
          <a:xfrm>
            <a:off x="-23798" y="1719962"/>
            <a:ext cx="9144000" cy="170903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F3C5E3A-DDA2-44FC-85CF-7B0060E8DED5}"/>
              </a:ext>
            </a:extLst>
          </p:cNvPr>
          <p:cNvSpPr/>
          <p:nvPr/>
        </p:nvSpPr>
        <p:spPr>
          <a:xfrm>
            <a:off x="-23798" y="3365565"/>
            <a:ext cx="9144000" cy="28298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B878498-D87A-41AB-A67B-71642A20DD42}"/>
              </a:ext>
            </a:extLst>
          </p:cNvPr>
          <p:cNvSpPr/>
          <p:nvPr/>
        </p:nvSpPr>
        <p:spPr>
          <a:xfrm>
            <a:off x="23798" y="833726"/>
            <a:ext cx="9144000" cy="8862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00918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2"/>
                                        </p:tgtEl>
                                      </p:cBhvr>
                                    </p:animEffect>
                                    <p:set>
                                      <p:cBhvr>
                                        <p:cTn id="7" dur="1" fill="hold">
                                          <p:stCondLst>
                                            <p:cond delay="499"/>
                                          </p:stCondLst>
                                        </p:cTn>
                                        <p:tgtEl>
                                          <p:spTgt spid="1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11"/>
                                        </p:tgtEl>
                                      </p:cBhvr>
                                    </p:animEffect>
                                    <p:set>
                                      <p:cBhvr>
                                        <p:cTn id="17"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1C45CB48-10E4-4873-8D89-5D9D62549772}"/>
              </a:ext>
            </a:extLst>
          </p:cNvPr>
          <p:cNvGraphicFramePr>
            <a:graphicFrameLocks noGrp="1"/>
          </p:cNvGraphicFramePr>
          <p:nvPr>
            <p:extLst>
              <p:ext uri="{D42A27DB-BD31-4B8C-83A1-F6EECF244321}">
                <p14:modId xmlns:p14="http://schemas.microsoft.com/office/powerpoint/2010/main" val="167153180"/>
              </p:ext>
            </p:extLst>
          </p:nvPr>
        </p:nvGraphicFramePr>
        <p:xfrm>
          <a:off x="575187" y="1273782"/>
          <a:ext cx="8120875" cy="4937300"/>
        </p:xfrm>
        <a:graphic>
          <a:graphicData uri="http://schemas.openxmlformats.org/drawingml/2006/table">
            <a:tbl>
              <a:tblPr firstRow="1" bandRow="1">
                <a:tableStyleId>{16D9F66E-5EB9-4882-86FB-DCBF35E3C3E4}</a:tableStyleId>
              </a:tblPr>
              <a:tblGrid>
                <a:gridCol w="5295526">
                  <a:extLst>
                    <a:ext uri="{9D8B030D-6E8A-4147-A177-3AD203B41FA5}">
                      <a16:colId xmlns:a16="http://schemas.microsoft.com/office/drawing/2014/main" val="20000"/>
                    </a:ext>
                  </a:extLst>
                </a:gridCol>
                <a:gridCol w="2825349">
                  <a:extLst>
                    <a:ext uri="{9D8B030D-6E8A-4147-A177-3AD203B41FA5}">
                      <a16:colId xmlns:a16="http://schemas.microsoft.com/office/drawing/2014/main" val="3942976723"/>
                    </a:ext>
                  </a:extLst>
                </a:gridCol>
              </a:tblGrid>
              <a:tr h="581092">
                <a:tc gridSpan="2">
                  <a:txBody>
                    <a:bodyPr/>
                    <a:lstStyle/>
                    <a:p>
                      <a:pPr algn="r"/>
                      <a:r>
                        <a:rPr lang="en-GB" sz="2800" dirty="0">
                          <a:latin typeface="Arial" panose="020B0604020202020204" pitchFamily="34" charset="0"/>
                          <a:cs typeface="Arial" panose="020B0604020202020204" pitchFamily="34" charset="0"/>
                        </a:rPr>
                        <a:t>Crude Odds Ratio (95% CI)</a:t>
                      </a:r>
                    </a:p>
                  </a:txBody>
                  <a:tcPr marL="91470" marR="91470" marT="45900" marB="45900">
                    <a:lnB w="12700" cap="flat" cmpd="sng" algn="ctr">
                      <a:solidFill>
                        <a:schemeClr val="tx1"/>
                      </a:solidFill>
                      <a:prstDash val="solid"/>
                      <a:round/>
                      <a:headEnd type="none" w="med" len="med"/>
                      <a:tailEnd type="none" w="med" len="med"/>
                    </a:lnB>
                  </a:tcPr>
                </a:tc>
                <a:tc hMerge="1">
                  <a:txBody>
                    <a:bodyPr/>
                    <a:lstStyle/>
                    <a:p>
                      <a:endParaRPr lang="en-GB" sz="2400" dirty="0">
                        <a:latin typeface="Arial" panose="020B0604020202020204" pitchFamily="34" charset="0"/>
                        <a:cs typeface="Arial" panose="020B0604020202020204" pitchFamily="34" charset="0"/>
                      </a:endParaRPr>
                    </a:p>
                  </a:txBody>
                  <a:tcPr marL="91465" marR="91465" marT="45919" marB="45919"/>
                </a:tc>
                <a:extLst>
                  <a:ext uri="{0D108BD9-81ED-4DB2-BD59-A6C34878D82A}">
                    <a16:rowId xmlns:a16="http://schemas.microsoft.com/office/drawing/2014/main" val="10000"/>
                  </a:ext>
                </a:extLst>
              </a:tr>
              <a:tr h="581092">
                <a:tc>
                  <a:txBody>
                    <a:bodyPr/>
                    <a:lstStyle/>
                    <a:p>
                      <a:r>
                        <a:rPr lang="en-US" sz="2800" dirty="0">
                          <a:latin typeface="Arial" panose="020B0604020202020204" pitchFamily="34" charset="0"/>
                          <a:cs typeface="Arial" panose="020B0604020202020204" pitchFamily="34" charset="0"/>
                        </a:rPr>
                        <a:t>Diagnosed with STI</a:t>
                      </a:r>
                      <a:r>
                        <a:rPr lang="en-US" sz="2800" baseline="30000" dirty="0">
                          <a:latin typeface="Arial" panose="020B0604020202020204" pitchFamily="34" charset="0"/>
                          <a:cs typeface="Arial" panose="020B0604020202020204" pitchFamily="34" charset="0"/>
                        </a:rPr>
                        <a:t>1</a:t>
                      </a:r>
                      <a:endParaRPr lang="en-GB" sz="2800" dirty="0">
                        <a:latin typeface="Arial" panose="020B0604020202020204" pitchFamily="34" charset="0"/>
                        <a:cs typeface="Arial" panose="020B0604020202020204" pitchFamily="34" charset="0"/>
                      </a:endParaRPr>
                    </a:p>
                  </a:txBody>
                  <a:tcPr marL="91470" marR="91470" marT="45900" marB="45900">
                    <a:lnT w="12700" cap="flat" cmpd="sng" algn="ctr">
                      <a:solidFill>
                        <a:schemeClr val="tx1"/>
                      </a:solidFill>
                      <a:prstDash val="solid"/>
                      <a:round/>
                      <a:headEnd type="none" w="med" len="med"/>
                      <a:tailEnd type="none" w="med" len="med"/>
                    </a:lnT>
                  </a:tcPr>
                </a:tc>
                <a:tc>
                  <a:txBody>
                    <a:bodyPr/>
                    <a:lstStyle/>
                    <a:p>
                      <a:pPr algn="l"/>
                      <a:r>
                        <a:rPr lang="en-GB" sz="2800" b="0" dirty="0">
                          <a:latin typeface="Arial" panose="020B0604020202020204" pitchFamily="34" charset="0"/>
                          <a:cs typeface="Arial" panose="020B0604020202020204" pitchFamily="34" charset="0"/>
                        </a:rPr>
                        <a:t>10.6 (4.1-27.1)**</a:t>
                      </a:r>
                    </a:p>
                  </a:txBody>
                  <a:tcPr marL="91470" marR="91470" marT="45900" marB="45900"/>
                </a:tc>
                <a:extLst>
                  <a:ext uri="{0D108BD9-81ED-4DB2-BD59-A6C34878D82A}">
                    <a16:rowId xmlns:a16="http://schemas.microsoft.com/office/drawing/2014/main" val="10003"/>
                  </a:ext>
                </a:extLst>
              </a:tr>
              <a:tr h="581092">
                <a:tc>
                  <a:txBody>
                    <a:bodyPr/>
                    <a:lstStyle/>
                    <a:p>
                      <a:r>
                        <a:rPr lang="en-US" sz="2800" dirty="0">
                          <a:latin typeface="Arial" panose="020B0604020202020204" pitchFamily="34" charset="0"/>
                          <a:cs typeface="Arial" panose="020B0604020202020204" pitchFamily="34" charset="0"/>
                        </a:rPr>
                        <a:t>Forced to have sex</a:t>
                      </a:r>
                      <a:r>
                        <a:rPr lang="en-US" sz="2800" baseline="30000" dirty="0">
                          <a:latin typeface="Arial" panose="020B0604020202020204" pitchFamily="34" charset="0"/>
                          <a:cs typeface="Arial" panose="020B0604020202020204" pitchFamily="34" charset="0"/>
                        </a:rPr>
                        <a:t>1</a:t>
                      </a:r>
                      <a:endParaRPr lang="en-GB" sz="2800" dirty="0">
                        <a:latin typeface="Arial" panose="020B0604020202020204" pitchFamily="34" charset="0"/>
                        <a:cs typeface="Arial" panose="020B0604020202020204" pitchFamily="34" charset="0"/>
                      </a:endParaRPr>
                    </a:p>
                  </a:txBody>
                  <a:tcPr marL="91470" marR="91470" marT="45900" marB="45900"/>
                </a:tc>
                <a:tc>
                  <a:txBody>
                    <a:bodyPr/>
                    <a:lstStyle/>
                    <a:p>
                      <a:pPr algn="l"/>
                      <a:r>
                        <a:rPr lang="en-GB" sz="2800" b="0" dirty="0">
                          <a:latin typeface="Arial" panose="020B0604020202020204" pitchFamily="34" charset="0"/>
                          <a:cs typeface="Arial" panose="020B0604020202020204" pitchFamily="34" charset="0"/>
                        </a:rPr>
                        <a:t>6.6 (2.2-20.3)*</a:t>
                      </a:r>
                    </a:p>
                  </a:txBody>
                  <a:tcPr marL="91470" marR="91470" marT="45900" marB="45900"/>
                </a:tc>
                <a:extLst>
                  <a:ext uri="{0D108BD9-81ED-4DB2-BD59-A6C34878D82A}">
                    <a16:rowId xmlns:a16="http://schemas.microsoft.com/office/drawing/2014/main" val="10004"/>
                  </a:ext>
                </a:extLst>
              </a:tr>
              <a:tr h="581092">
                <a:tc>
                  <a:txBody>
                    <a:bodyPr/>
                    <a:lstStyle/>
                    <a:p>
                      <a:r>
                        <a:rPr lang="en-GB" sz="2800" dirty="0">
                          <a:latin typeface="Arial" panose="020B0604020202020204" pitchFamily="34" charset="0"/>
                          <a:cs typeface="Arial" panose="020B0604020202020204" pitchFamily="34" charset="0"/>
                        </a:rPr>
                        <a:t>Experienced IPV</a:t>
                      </a:r>
                      <a:r>
                        <a:rPr lang="en-US" sz="2800" baseline="30000" dirty="0">
                          <a:latin typeface="Arial" panose="020B0604020202020204" pitchFamily="34" charset="0"/>
                          <a:cs typeface="Arial" panose="020B0604020202020204" pitchFamily="34" charset="0"/>
                        </a:rPr>
                        <a:t>1</a:t>
                      </a:r>
                      <a:endParaRPr lang="en-GB" sz="2800" dirty="0">
                        <a:latin typeface="Arial" panose="020B0604020202020204" pitchFamily="34" charset="0"/>
                        <a:cs typeface="Arial" panose="020B0604020202020204" pitchFamily="34" charset="0"/>
                      </a:endParaRPr>
                    </a:p>
                  </a:txBody>
                  <a:tcPr marL="91470" marR="91470" marT="45900" marB="45900"/>
                </a:tc>
                <a:tc>
                  <a:txBody>
                    <a:bodyPr/>
                    <a:lstStyle/>
                    <a:p>
                      <a:pPr algn="l"/>
                      <a:r>
                        <a:rPr lang="en-GB" sz="2800" b="0" dirty="0">
                          <a:latin typeface="Arial" panose="020B0604020202020204" pitchFamily="34" charset="0"/>
                          <a:cs typeface="Arial" panose="020B0604020202020204" pitchFamily="34" charset="0"/>
                        </a:rPr>
                        <a:t>4.8 (2.3-10.1)**</a:t>
                      </a:r>
                    </a:p>
                  </a:txBody>
                  <a:tcPr marL="91470" marR="91470" marT="45900" marB="45900"/>
                </a:tc>
                <a:extLst>
                  <a:ext uri="{0D108BD9-81ED-4DB2-BD59-A6C34878D82A}">
                    <a16:rowId xmlns:a16="http://schemas.microsoft.com/office/drawing/2014/main" val="10005"/>
                  </a:ext>
                </a:extLst>
              </a:tr>
              <a:tr h="653233">
                <a:tc>
                  <a:txBody>
                    <a:bodyPr/>
                    <a:lstStyle/>
                    <a:p>
                      <a:r>
                        <a:rPr lang="en-GB" sz="2800" dirty="0">
                          <a:latin typeface="Arial" panose="020B0604020202020204" pitchFamily="34" charset="0"/>
                          <a:cs typeface="Arial" panose="020B0604020202020204" pitchFamily="34" charset="0"/>
                        </a:rPr>
                        <a:t>Partner HIV status unknown</a:t>
                      </a:r>
                    </a:p>
                  </a:txBody>
                  <a:tcPr marL="91470" marR="91470" marT="45900" marB="45900"/>
                </a:tc>
                <a:tc>
                  <a:txBody>
                    <a:bodyPr/>
                    <a:lstStyle/>
                    <a:p>
                      <a:pPr algn="l"/>
                      <a:r>
                        <a:rPr lang="en-GB" sz="2800" b="0" dirty="0">
                          <a:latin typeface="Arial" panose="020B0604020202020204" pitchFamily="34" charset="0"/>
                          <a:cs typeface="Arial" panose="020B0604020202020204" pitchFamily="34" charset="0"/>
                        </a:rPr>
                        <a:t>3.5 (2.1-5.6)*</a:t>
                      </a:r>
                    </a:p>
                  </a:txBody>
                  <a:tcPr marL="91470" marR="91470" marT="45900" marB="45900"/>
                </a:tc>
                <a:extLst>
                  <a:ext uri="{0D108BD9-81ED-4DB2-BD59-A6C34878D82A}">
                    <a16:rowId xmlns:a16="http://schemas.microsoft.com/office/drawing/2014/main" val="10006"/>
                  </a:ext>
                </a:extLst>
              </a:tr>
              <a:tr h="653233">
                <a:tc>
                  <a:txBody>
                    <a:bodyPr/>
                    <a:lstStyle/>
                    <a:p>
                      <a:r>
                        <a:rPr lang="en-GB" sz="2800" dirty="0">
                          <a:latin typeface="Arial" panose="020B0604020202020204" pitchFamily="34" charset="0"/>
                          <a:cs typeface="Arial" panose="020B0604020202020204" pitchFamily="34" charset="0"/>
                        </a:rPr>
                        <a:t>Age ≥24 years</a:t>
                      </a:r>
                    </a:p>
                  </a:txBody>
                  <a:tcPr marL="91470" marR="91470" marT="45900" marB="45900"/>
                </a:tc>
                <a:tc>
                  <a:txBody>
                    <a:bodyPr/>
                    <a:lstStyle/>
                    <a:p>
                      <a:pPr algn="l"/>
                      <a:r>
                        <a:rPr lang="en-GB" sz="2800" b="0" dirty="0">
                          <a:latin typeface="Arial" panose="020B0604020202020204" pitchFamily="34" charset="0"/>
                          <a:cs typeface="Arial" panose="020B0604020202020204" pitchFamily="34" charset="0"/>
                        </a:rPr>
                        <a:t>1.9 (1.3-2.6)**</a:t>
                      </a:r>
                    </a:p>
                  </a:txBody>
                  <a:tcPr marL="91470" marR="91470" marT="45900" marB="45900"/>
                </a:tc>
                <a:extLst>
                  <a:ext uri="{0D108BD9-81ED-4DB2-BD59-A6C34878D82A}">
                    <a16:rowId xmlns:a16="http://schemas.microsoft.com/office/drawing/2014/main" val="2685504826"/>
                  </a:ext>
                </a:extLst>
              </a:tr>
              <a:tr h="653233">
                <a:tc>
                  <a:txBody>
                    <a:bodyPr/>
                    <a:lstStyle/>
                    <a:p>
                      <a:r>
                        <a:rPr lang="en-GB" sz="2800" dirty="0">
                          <a:latin typeface="Arial" panose="020B0604020202020204" pitchFamily="34" charset="0"/>
                          <a:cs typeface="Arial" panose="020B0604020202020204" pitchFamily="34" charset="0"/>
                        </a:rPr>
                        <a:t>Condom use</a:t>
                      </a:r>
                    </a:p>
                  </a:txBody>
                  <a:tcPr marL="91470" marR="91470" marT="45900" marB="45900"/>
                </a:tc>
                <a:tc>
                  <a:txBody>
                    <a:bodyPr/>
                    <a:lstStyle/>
                    <a:p>
                      <a:pPr algn="l"/>
                      <a:r>
                        <a:rPr lang="en-GB" sz="2800" b="0" dirty="0">
                          <a:latin typeface="Arial" panose="020B0604020202020204" pitchFamily="34" charset="0"/>
                          <a:cs typeface="Arial" panose="020B0604020202020204" pitchFamily="34" charset="0"/>
                        </a:rPr>
                        <a:t>1.4 (0.9-2.0)</a:t>
                      </a:r>
                    </a:p>
                  </a:txBody>
                  <a:tcPr marL="91470" marR="91470" marT="45900" marB="45900"/>
                </a:tc>
                <a:extLst>
                  <a:ext uri="{0D108BD9-81ED-4DB2-BD59-A6C34878D82A}">
                    <a16:rowId xmlns:a16="http://schemas.microsoft.com/office/drawing/2014/main" val="1734195331"/>
                  </a:ext>
                </a:extLst>
              </a:tr>
              <a:tr h="653233">
                <a:tc>
                  <a:txBody>
                    <a:bodyPr/>
                    <a:lstStyle/>
                    <a:p>
                      <a:r>
                        <a:rPr lang="en-GB" sz="2800" dirty="0">
                          <a:latin typeface="Arial" panose="020B0604020202020204" pitchFamily="34" charset="0"/>
                          <a:cs typeface="Arial" panose="020B0604020202020204" pitchFamily="34" charset="0"/>
                        </a:rPr>
                        <a:t>OCP use (vs injectables/LARC)</a:t>
                      </a:r>
                      <a:r>
                        <a:rPr lang="en-GB" sz="2800" baseline="30000" dirty="0">
                          <a:latin typeface="Arial" panose="020B0604020202020204" pitchFamily="34" charset="0"/>
                          <a:cs typeface="Arial" panose="020B0604020202020204" pitchFamily="34" charset="0"/>
                        </a:rPr>
                        <a:t>2</a:t>
                      </a:r>
                      <a:endParaRPr lang="en-GB" sz="2800" dirty="0">
                        <a:latin typeface="Arial" panose="020B0604020202020204" pitchFamily="34" charset="0"/>
                        <a:cs typeface="Arial" panose="020B0604020202020204" pitchFamily="34" charset="0"/>
                      </a:endParaRPr>
                    </a:p>
                  </a:txBody>
                  <a:tcPr marL="91470" marR="91470" marT="45900" marB="45900"/>
                </a:tc>
                <a:tc>
                  <a:txBody>
                    <a:bodyPr/>
                    <a:lstStyle/>
                    <a:p>
                      <a:pPr algn="l"/>
                      <a:r>
                        <a:rPr lang="en-GB" sz="2800" b="0" dirty="0">
                          <a:latin typeface="Arial" panose="020B0604020202020204" pitchFamily="34" charset="0"/>
                          <a:cs typeface="Arial" panose="020B0604020202020204" pitchFamily="34" charset="0"/>
                        </a:rPr>
                        <a:t>1.8 (1.0-3.2)*</a:t>
                      </a:r>
                    </a:p>
                  </a:txBody>
                  <a:tcPr marL="91470" marR="91470" marT="45900" marB="45900"/>
                </a:tc>
                <a:extLst>
                  <a:ext uri="{0D108BD9-81ED-4DB2-BD59-A6C34878D82A}">
                    <a16:rowId xmlns:a16="http://schemas.microsoft.com/office/drawing/2014/main" val="1858698718"/>
                  </a:ext>
                </a:extLst>
              </a:tr>
            </a:tbl>
          </a:graphicData>
        </a:graphic>
      </p:graphicFrame>
      <p:sp>
        <p:nvSpPr>
          <p:cNvPr id="3" name="Rectangle 2">
            <a:extLst>
              <a:ext uri="{FF2B5EF4-FFF2-40B4-BE49-F238E27FC236}">
                <a16:creationId xmlns:a16="http://schemas.microsoft.com/office/drawing/2014/main" id="{5E776F31-B5EB-46A7-8679-596EDE4C5741}"/>
              </a:ext>
            </a:extLst>
          </p:cNvPr>
          <p:cNvSpPr/>
          <p:nvPr/>
        </p:nvSpPr>
        <p:spPr>
          <a:xfrm>
            <a:off x="2122226" y="165850"/>
            <a:ext cx="6573836" cy="1107932"/>
          </a:xfrm>
          <a:prstGeom prst="rect">
            <a:avLst/>
          </a:prstGeom>
        </p:spPr>
        <p:txBody>
          <a:bodyPr wrap="square">
            <a:spAutoFit/>
          </a:bodyPr>
          <a:lstStyle/>
          <a:p>
            <a:pPr>
              <a:lnSpc>
                <a:spcPct val="107000"/>
              </a:lnSpc>
              <a:spcAft>
                <a:spcPts val="10"/>
              </a:spcAft>
            </a:pPr>
            <a:r>
              <a:rPr lang="en-US" altLang="en-US" sz="3200" b="1" dirty="0">
                <a:cs typeface="Calibri" panose="020F0502020204030204" pitchFamily="34" charset="0"/>
              </a:rPr>
              <a:t>Correlates of PrEP initiation (n=1122) </a:t>
            </a:r>
          </a:p>
        </p:txBody>
      </p:sp>
      <p:sp>
        <p:nvSpPr>
          <p:cNvPr id="6" name="Text Box 2">
            <a:extLst>
              <a:ext uri="{FF2B5EF4-FFF2-40B4-BE49-F238E27FC236}">
                <a16:creationId xmlns:a16="http://schemas.microsoft.com/office/drawing/2014/main" id="{3D8EBB6A-2505-4136-9473-9F1486431A30}"/>
              </a:ext>
            </a:extLst>
          </p:cNvPr>
          <p:cNvSpPr txBox="1">
            <a:spLocks noChangeArrowheads="1"/>
          </p:cNvSpPr>
          <p:nvPr/>
        </p:nvSpPr>
        <p:spPr bwMode="auto">
          <a:xfrm>
            <a:off x="336648" y="6211082"/>
            <a:ext cx="9072396" cy="7120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6200">
                <a:solidFill>
                  <a:schemeClr val="tx1"/>
                </a:solidFill>
                <a:latin typeface="Arial" panose="020B0604020202020204" pitchFamily="34" charset="0"/>
                <a:ea typeface="ＭＳ Ｐゴシック" panose="020B0600070205080204" pitchFamily="34" charset="-128"/>
              </a:defRPr>
            </a:lvl1pPr>
            <a:lvl2pPr marL="742950" indent="-285750">
              <a:defRPr sz="6200">
                <a:solidFill>
                  <a:schemeClr val="tx1"/>
                </a:solidFill>
                <a:latin typeface="Arial" panose="020B0604020202020204" pitchFamily="34" charset="0"/>
                <a:ea typeface="ＭＳ Ｐゴシック" panose="020B0600070205080204" pitchFamily="34" charset="-128"/>
              </a:defRPr>
            </a:lvl2pPr>
            <a:lvl3pPr marL="1143000" indent="-228600">
              <a:defRPr sz="6200">
                <a:solidFill>
                  <a:schemeClr val="tx1"/>
                </a:solidFill>
                <a:latin typeface="Arial" panose="020B0604020202020204" pitchFamily="34" charset="0"/>
                <a:ea typeface="ＭＳ Ｐゴシック" panose="020B0600070205080204" pitchFamily="34" charset="-128"/>
              </a:defRPr>
            </a:lvl3pPr>
            <a:lvl4pPr marL="1600200" indent="-228600">
              <a:defRPr sz="6200">
                <a:solidFill>
                  <a:schemeClr val="tx1"/>
                </a:solidFill>
                <a:latin typeface="Arial" panose="020B0604020202020204" pitchFamily="34" charset="0"/>
                <a:ea typeface="ＭＳ Ｐゴシック" panose="020B0600070205080204" pitchFamily="34" charset="-128"/>
              </a:defRPr>
            </a:lvl4pPr>
            <a:lvl5pPr marL="2057400" indent="-228600">
              <a:defRPr sz="6200">
                <a:solidFill>
                  <a:schemeClr val="tx1"/>
                </a:solidFill>
                <a:latin typeface="Arial" panose="020B0604020202020204" pitchFamily="34" charset="0"/>
                <a:ea typeface="ＭＳ Ｐゴシック" panose="020B0600070205080204" pitchFamily="34" charset="-128"/>
              </a:defRPr>
            </a:lvl5pPr>
            <a:lvl6pPr marL="2514600" indent="-228600" defTabSz="3133725" eaLnBrk="0" fontAlgn="base" hangingPunct="0">
              <a:spcBef>
                <a:spcPct val="0"/>
              </a:spcBef>
              <a:spcAft>
                <a:spcPct val="0"/>
              </a:spcAft>
              <a:defRPr sz="6200">
                <a:solidFill>
                  <a:schemeClr val="tx1"/>
                </a:solidFill>
                <a:latin typeface="Arial" panose="020B0604020202020204" pitchFamily="34" charset="0"/>
                <a:ea typeface="ＭＳ Ｐゴシック" panose="020B0600070205080204" pitchFamily="34" charset="-128"/>
              </a:defRPr>
            </a:lvl6pPr>
            <a:lvl7pPr marL="2971800" indent="-228600" defTabSz="3133725" eaLnBrk="0" fontAlgn="base" hangingPunct="0">
              <a:spcBef>
                <a:spcPct val="0"/>
              </a:spcBef>
              <a:spcAft>
                <a:spcPct val="0"/>
              </a:spcAft>
              <a:defRPr sz="6200">
                <a:solidFill>
                  <a:schemeClr val="tx1"/>
                </a:solidFill>
                <a:latin typeface="Arial" panose="020B0604020202020204" pitchFamily="34" charset="0"/>
                <a:ea typeface="ＭＳ Ｐゴシック" panose="020B0600070205080204" pitchFamily="34" charset="-128"/>
              </a:defRPr>
            </a:lvl7pPr>
            <a:lvl8pPr marL="3429000" indent="-228600" defTabSz="3133725" eaLnBrk="0" fontAlgn="base" hangingPunct="0">
              <a:spcBef>
                <a:spcPct val="0"/>
              </a:spcBef>
              <a:spcAft>
                <a:spcPct val="0"/>
              </a:spcAft>
              <a:defRPr sz="6200">
                <a:solidFill>
                  <a:schemeClr val="tx1"/>
                </a:solidFill>
                <a:latin typeface="Arial" panose="020B0604020202020204" pitchFamily="34" charset="0"/>
                <a:ea typeface="ＭＳ Ｐゴシック" panose="020B0600070205080204" pitchFamily="34" charset="-128"/>
              </a:defRPr>
            </a:lvl8pPr>
            <a:lvl9pPr marL="3886200" indent="-228600" defTabSz="3133725" eaLnBrk="0" fontAlgn="base" hangingPunct="0">
              <a:spcBef>
                <a:spcPct val="0"/>
              </a:spcBef>
              <a:spcAft>
                <a:spcPct val="0"/>
              </a:spcAft>
              <a:defRPr sz="6200">
                <a:solidFill>
                  <a:schemeClr val="tx1"/>
                </a:solidFill>
                <a:latin typeface="Arial" panose="020B0604020202020204" pitchFamily="34" charset="0"/>
                <a:ea typeface="ＭＳ Ｐゴシック" panose="020B0600070205080204" pitchFamily="34" charset="-128"/>
              </a:defRPr>
            </a:lvl9pPr>
          </a:lstStyle>
          <a:p>
            <a:pPr>
              <a:lnSpc>
                <a:spcPct val="107000"/>
              </a:lnSpc>
              <a:spcAft>
                <a:spcPts val="10"/>
              </a:spcAft>
            </a:pPr>
            <a:r>
              <a:rPr lang="en-US" sz="1800" dirty="0">
                <a:cs typeface="Arial" panose="020B0604020202020204" pitchFamily="34" charset="0"/>
              </a:rPr>
              <a:t>*p&lt;0.05; **p&lt;0.001; </a:t>
            </a:r>
            <a:r>
              <a:rPr lang="en-US" sz="1800" baseline="30000" dirty="0">
                <a:cs typeface="Arial" panose="020B0604020202020204" pitchFamily="34" charset="0"/>
              </a:rPr>
              <a:t>1 </a:t>
            </a:r>
            <a:r>
              <a:rPr lang="en-US" sz="1800" dirty="0">
                <a:cs typeface="Arial" panose="020B0604020202020204" pitchFamily="34" charset="0"/>
              </a:rPr>
              <a:t>In the last 6 months ; </a:t>
            </a:r>
            <a:r>
              <a:rPr lang="en-US" sz="1800" baseline="30000" dirty="0">
                <a:cs typeface="Arial" panose="020B0604020202020204" pitchFamily="34" charset="0"/>
              </a:rPr>
              <a:t>2</a:t>
            </a:r>
            <a:r>
              <a:rPr lang="en-US" sz="1800" dirty="0">
                <a:cs typeface="Arial" panose="020B0604020202020204" pitchFamily="34" charset="0"/>
              </a:rPr>
              <a:t> Including injectable, implants, and IUDs </a:t>
            </a:r>
            <a:endParaRPr lang="en-US" altLang="en-US" sz="1800" b="1" dirty="0">
              <a:latin typeface="+mj-lt"/>
              <a:cs typeface="Calibri" panose="020F0502020204030204" pitchFamily="34" charset="0"/>
            </a:endParaRPr>
          </a:p>
        </p:txBody>
      </p:sp>
      <p:sp>
        <p:nvSpPr>
          <p:cNvPr id="5" name="Rectangle 4">
            <a:extLst>
              <a:ext uri="{FF2B5EF4-FFF2-40B4-BE49-F238E27FC236}">
                <a16:creationId xmlns:a16="http://schemas.microsoft.com/office/drawing/2014/main" id="{042558B9-5963-430E-B8AF-D39248862B7D}"/>
              </a:ext>
            </a:extLst>
          </p:cNvPr>
          <p:cNvSpPr/>
          <p:nvPr/>
        </p:nvSpPr>
        <p:spPr>
          <a:xfrm>
            <a:off x="0" y="4266823"/>
            <a:ext cx="9144000" cy="5967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677DE6B-1030-4673-BC4D-A3514F3B9EF1}"/>
              </a:ext>
            </a:extLst>
          </p:cNvPr>
          <p:cNvSpPr/>
          <p:nvPr/>
        </p:nvSpPr>
        <p:spPr>
          <a:xfrm>
            <a:off x="0" y="4863548"/>
            <a:ext cx="9144000" cy="5967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5F43452-1D50-41BF-B611-4A22BEB3036F}"/>
              </a:ext>
            </a:extLst>
          </p:cNvPr>
          <p:cNvSpPr/>
          <p:nvPr/>
        </p:nvSpPr>
        <p:spPr>
          <a:xfrm>
            <a:off x="63624" y="5438113"/>
            <a:ext cx="9144000" cy="77296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95104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8"/>
                                        </p:tgtEl>
                                      </p:cBhvr>
                                    </p:animEffect>
                                    <p:set>
                                      <p:cBhvr>
                                        <p:cTn id="17"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E776F31-B5EB-46A7-8679-596EDE4C5741}"/>
              </a:ext>
            </a:extLst>
          </p:cNvPr>
          <p:cNvSpPr/>
          <p:nvPr/>
        </p:nvSpPr>
        <p:spPr>
          <a:xfrm>
            <a:off x="1936695" y="251792"/>
            <a:ext cx="7207305" cy="1044325"/>
          </a:xfrm>
          <a:prstGeom prst="rect">
            <a:avLst/>
          </a:prstGeom>
        </p:spPr>
        <p:txBody>
          <a:bodyPr wrap="square">
            <a:spAutoFit/>
          </a:bodyPr>
          <a:lstStyle/>
          <a:p>
            <a:pPr>
              <a:lnSpc>
                <a:spcPct val="107000"/>
              </a:lnSpc>
              <a:spcAft>
                <a:spcPts val="10"/>
              </a:spcAft>
            </a:pPr>
            <a:r>
              <a:rPr lang="en-US" altLang="en-US" sz="3000" b="1" dirty="0">
                <a:cs typeface="Calibri" panose="020F0502020204030204" pitchFamily="34" charset="0"/>
              </a:rPr>
              <a:t>Reasons for declining PrEP among women with HIV risk factors (n=380)</a:t>
            </a:r>
          </a:p>
        </p:txBody>
      </p:sp>
      <p:graphicFrame>
        <p:nvGraphicFramePr>
          <p:cNvPr id="5" name="Chart 4">
            <a:extLst>
              <a:ext uri="{FF2B5EF4-FFF2-40B4-BE49-F238E27FC236}">
                <a16:creationId xmlns:a16="http://schemas.microsoft.com/office/drawing/2014/main" id="{1F65CE8F-2CFA-400F-A8C5-3E9655457E33}"/>
              </a:ext>
            </a:extLst>
          </p:cNvPr>
          <p:cNvGraphicFramePr>
            <a:graphicFrameLocks/>
          </p:cNvGraphicFramePr>
          <p:nvPr>
            <p:extLst>
              <p:ext uri="{D42A27DB-BD31-4B8C-83A1-F6EECF244321}">
                <p14:modId xmlns:p14="http://schemas.microsoft.com/office/powerpoint/2010/main" val="3005783033"/>
              </p:ext>
            </p:extLst>
          </p:nvPr>
        </p:nvGraphicFramePr>
        <p:xfrm>
          <a:off x="-2146823" y="1654420"/>
          <a:ext cx="11321143" cy="520357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5272847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2">
            <a:extLst>
              <a:ext uri="{FF2B5EF4-FFF2-40B4-BE49-F238E27FC236}">
                <a16:creationId xmlns:a16="http://schemas.microsoft.com/office/drawing/2014/main" id="{D47ABEF4-61E6-499A-8188-FDD5BEE4A694}"/>
              </a:ext>
            </a:extLst>
          </p:cNvPr>
          <p:cNvSpPr txBox="1">
            <a:spLocks noChangeArrowheads="1"/>
          </p:cNvSpPr>
          <p:nvPr/>
        </p:nvSpPr>
        <p:spPr bwMode="auto">
          <a:xfrm>
            <a:off x="2255521" y="597719"/>
            <a:ext cx="6695440" cy="7120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6200">
                <a:solidFill>
                  <a:schemeClr val="tx1"/>
                </a:solidFill>
                <a:latin typeface="Arial" panose="020B0604020202020204" pitchFamily="34" charset="0"/>
                <a:ea typeface="ＭＳ Ｐゴシック" panose="020B0600070205080204" pitchFamily="34" charset="-128"/>
              </a:defRPr>
            </a:lvl1pPr>
            <a:lvl2pPr marL="742950" indent="-285750">
              <a:defRPr sz="6200">
                <a:solidFill>
                  <a:schemeClr val="tx1"/>
                </a:solidFill>
                <a:latin typeface="Arial" panose="020B0604020202020204" pitchFamily="34" charset="0"/>
                <a:ea typeface="ＭＳ Ｐゴシック" panose="020B0600070205080204" pitchFamily="34" charset="-128"/>
              </a:defRPr>
            </a:lvl2pPr>
            <a:lvl3pPr marL="1143000" indent="-228600">
              <a:defRPr sz="6200">
                <a:solidFill>
                  <a:schemeClr val="tx1"/>
                </a:solidFill>
                <a:latin typeface="Arial" panose="020B0604020202020204" pitchFamily="34" charset="0"/>
                <a:ea typeface="ＭＳ Ｐゴシック" panose="020B0600070205080204" pitchFamily="34" charset="-128"/>
              </a:defRPr>
            </a:lvl3pPr>
            <a:lvl4pPr marL="1600200" indent="-228600">
              <a:defRPr sz="6200">
                <a:solidFill>
                  <a:schemeClr val="tx1"/>
                </a:solidFill>
                <a:latin typeface="Arial" panose="020B0604020202020204" pitchFamily="34" charset="0"/>
                <a:ea typeface="ＭＳ Ｐゴシック" panose="020B0600070205080204" pitchFamily="34" charset="-128"/>
              </a:defRPr>
            </a:lvl4pPr>
            <a:lvl5pPr marL="2057400" indent="-228600">
              <a:defRPr sz="6200">
                <a:solidFill>
                  <a:schemeClr val="tx1"/>
                </a:solidFill>
                <a:latin typeface="Arial" panose="020B0604020202020204" pitchFamily="34" charset="0"/>
                <a:ea typeface="ＭＳ Ｐゴシック" panose="020B0600070205080204" pitchFamily="34" charset="-128"/>
              </a:defRPr>
            </a:lvl5pPr>
            <a:lvl6pPr marL="2514600" indent="-228600" defTabSz="3133725" eaLnBrk="0" fontAlgn="base" hangingPunct="0">
              <a:spcBef>
                <a:spcPct val="0"/>
              </a:spcBef>
              <a:spcAft>
                <a:spcPct val="0"/>
              </a:spcAft>
              <a:defRPr sz="6200">
                <a:solidFill>
                  <a:schemeClr val="tx1"/>
                </a:solidFill>
                <a:latin typeface="Arial" panose="020B0604020202020204" pitchFamily="34" charset="0"/>
                <a:ea typeface="ＭＳ Ｐゴシック" panose="020B0600070205080204" pitchFamily="34" charset="-128"/>
              </a:defRPr>
            </a:lvl6pPr>
            <a:lvl7pPr marL="2971800" indent="-228600" defTabSz="3133725" eaLnBrk="0" fontAlgn="base" hangingPunct="0">
              <a:spcBef>
                <a:spcPct val="0"/>
              </a:spcBef>
              <a:spcAft>
                <a:spcPct val="0"/>
              </a:spcAft>
              <a:defRPr sz="6200">
                <a:solidFill>
                  <a:schemeClr val="tx1"/>
                </a:solidFill>
                <a:latin typeface="Arial" panose="020B0604020202020204" pitchFamily="34" charset="0"/>
                <a:ea typeface="ＭＳ Ｐゴシック" panose="020B0600070205080204" pitchFamily="34" charset="-128"/>
              </a:defRPr>
            </a:lvl7pPr>
            <a:lvl8pPr marL="3429000" indent="-228600" defTabSz="3133725" eaLnBrk="0" fontAlgn="base" hangingPunct="0">
              <a:spcBef>
                <a:spcPct val="0"/>
              </a:spcBef>
              <a:spcAft>
                <a:spcPct val="0"/>
              </a:spcAft>
              <a:defRPr sz="6200">
                <a:solidFill>
                  <a:schemeClr val="tx1"/>
                </a:solidFill>
                <a:latin typeface="Arial" panose="020B0604020202020204" pitchFamily="34" charset="0"/>
                <a:ea typeface="ＭＳ Ｐゴシック" panose="020B0600070205080204" pitchFamily="34" charset="-128"/>
              </a:defRPr>
            </a:lvl8pPr>
            <a:lvl9pPr marL="3886200" indent="-228600" defTabSz="3133725" eaLnBrk="0" fontAlgn="base" hangingPunct="0">
              <a:spcBef>
                <a:spcPct val="0"/>
              </a:spcBef>
              <a:spcAft>
                <a:spcPct val="0"/>
              </a:spcAft>
              <a:defRPr sz="6200">
                <a:solidFill>
                  <a:schemeClr val="tx1"/>
                </a:solidFill>
                <a:latin typeface="Arial" panose="020B0604020202020204" pitchFamily="34" charset="0"/>
                <a:ea typeface="ＭＳ Ｐゴシック" panose="020B0600070205080204" pitchFamily="34" charset="-128"/>
              </a:defRPr>
            </a:lvl9pPr>
          </a:lstStyle>
          <a:p>
            <a:pPr>
              <a:lnSpc>
                <a:spcPct val="107000"/>
              </a:lnSpc>
              <a:spcAft>
                <a:spcPts val="10"/>
              </a:spcAft>
            </a:pPr>
            <a:r>
              <a:rPr lang="en-US" altLang="en-US" sz="3200" b="1" dirty="0">
                <a:latin typeface="+mj-lt"/>
                <a:cs typeface="Calibri" panose="020F0502020204030204" pitchFamily="34" charset="0"/>
              </a:rPr>
              <a:t>Conclusions </a:t>
            </a:r>
          </a:p>
        </p:txBody>
      </p:sp>
      <p:sp>
        <p:nvSpPr>
          <p:cNvPr id="12" name="Content Placeholder 2">
            <a:extLst>
              <a:ext uri="{FF2B5EF4-FFF2-40B4-BE49-F238E27FC236}">
                <a16:creationId xmlns:a16="http://schemas.microsoft.com/office/drawing/2014/main" id="{410A071E-C1D0-48C8-8CA8-6DF0CE5B692E}"/>
              </a:ext>
            </a:extLst>
          </p:cNvPr>
          <p:cNvSpPr>
            <a:spLocks noGrp="1"/>
          </p:cNvSpPr>
          <p:nvPr>
            <p:ph idx="1"/>
          </p:nvPr>
        </p:nvSpPr>
        <p:spPr>
          <a:xfrm>
            <a:off x="122830" y="1593283"/>
            <a:ext cx="8583847" cy="3929235"/>
          </a:xfrm>
        </p:spPr>
        <p:txBody>
          <a:bodyPr>
            <a:noAutofit/>
          </a:bodyPr>
          <a:lstStyle/>
          <a:p>
            <a:pPr>
              <a:buClr>
                <a:srgbClr val="FF0000"/>
              </a:buClr>
            </a:pPr>
            <a:r>
              <a:rPr lang="en-US" sz="2600" dirty="0"/>
              <a:t>Routine FP visit attendees were interested in PrEP</a:t>
            </a:r>
          </a:p>
          <a:p>
            <a:pPr>
              <a:buClr>
                <a:srgbClr val="FF0000"/>
              </a:buClr>
            </a:pPr>
            <a:endParaRPr lang="en-US" sz="2600" dirty="0"/>
          </a:p>
          <a:p>
            <a:pPr>
              <a:buClr>
                <a:srgbClr val="FF0000"/>
              </a:buClr>
            </a:pPr>
            <a:r>
              <a:rPr lang="en-US" sz="2600" dirty="0"/>
              <a:t>PrEP initiators were more likely to have HIV risk factors</a:t>
            </a:r>
          </a:p>
          <a:p>
            <a:pPr>
              <a:buClr>
                <a:srgbClr val="FF0000"/>
              </a:buClr>
            </a:pPr>
            <a:endParaRPr lang="en-US" sz="2600" dirty="0"/>
          </a:p>
          <a:p>
            <a:pPr>
              <a:buClr>
                <a:srgbClr val="FF0000"/>
              </a:buClr>
            </a:pPr>
            <a:r>
              <a:rPr lang="en-US" sz="2600" dirty="0"/>
              <a:t>Adolescents less likely to use PrEP than older women</a:t>
            </a:r>
          </a:p>
          <a:p>
            <a:pPr marL="0" indent="0">
              <a:buClr>
                <a:srgbClr val="FF0000"/>
              </a:buClr>
              <a:buNone/>
            </a:pPr>
            <a:endParaRPr lang="en-US" sz="2600" dirty="0"/>
          </a:p>
          <a:p>
            <a:pPr>
              <a:buClr>
                <a:srgbClr val="FF0000"/>
              </a:buClr>
            </a:pPr>
            <a:r>
              <a:rPr lang="en-US" sz="2600" dirty="0"/>
              <a:t>PrEP may be easier to navigate for OCP users</a:t>
            </a:r>
            <a:endParaRPr lang="en-US" sz="2400" dirty="0"/>
          </a:p>
        </p:txBody>
      </p:sp>
    </p:spTree>
    <p:extLst>
      <p:ext uri="{BB962C8B-B14F-4D97-AF65-F5344CB8AC3E}">
        <p14:creationId xmlns:p14="http://schemas.microsoft.com/office/powerpoint/2010/main" val="31314354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2">
            <a:extLst>
              <a:ext uri="{FF2B5EF4-FFF2-40B4-BE49-F238E27FC236}">
                <a16:creationId xmlns:a16="http://schemas.microsoft.com/office/drawing/2014/main" id="{D47ABEF4-61E6-499A-8188-FDD5BEE4A694}"/>
              </a:ext>
            </a:extLst>
          </p:cNvPr>
          <p:cNvSpPr txBox="1">
            <a:spLocks noChangeArrowheads="1"/>
          </p:cNvSpPr>
          <p:nvPr/>
        </p:nvSpPr>
        <p:spPr bwMode="auto">
          <a:xfrm>
            <a:off x="2255521" y="515833"/>
            <a:ext cx="6695440" cy="7120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6200">
                <a:solidFill>
                  <a:schemeClr val="tx1"/>
                </a:solidFill>
                <a:latin typeface="Arial" panose="020B0604020202020204" pitchFamily="34" charset="0"/>
                <a:ea typeface="ＭＳ Ｐゴシック" panose="020B0600070205080204" pitchFamily="34" charset="-128"/>
              </a:defRPr>
            </a:lvl1pPr>
            <a:lvl2pPr marL="742950" indent="-285750">
              <a:defRPr sz="6200">
                <a:solidFill>
                  <a:schemeClr val="tx1"/>
                </a:solidFill>
                <a:latin typeface="Arial" panose="020B0604020202020204" pitchFamily="34" charset="0"/>
                <a:ea typeface="ＭＳ Ｐゴシック" panose="020B0600070205080204" pitchFamily="34" charset="-128"/>
              </a:defRPr>
            </a:lvl2pPr>
            <a:lvl3pPr marL="1143000" indent="-228600">
              <a:defRPr sz="6200">
                <a:solidFill>
                  <a:schemeClr val="tx1"/>
                </a:solidFill>
                <a:latin typeface="Arial" panose="020B0604020202020204" pitchFamily="34" charset="0"/>
                <a:ea typeface="ＭＳ Ｐゴシック" panose="020B0600070205080204" pitchFamily="34" charset="-128"/>
              </a:defRPr>
            </a:lvl3pPr>
            <a:lvl4pPr marL="1600200" indent="-228600">
              <a:defRPr sz="6200">
                <a:solidFill>
                  <a:schemeClr val="tx1"/>
                </a:solidFill>
                <a:latin typeface="Arial" panose="020B0604020202020204" pitchFamily="34" charset="0"/>
                <a:ea typeface="ＭＳ Ｐゴシック" panose="020B0600070205080204" pitchFamily="34" charset="-128"/>
              </a:defRPr>
            </a:lvl4pPr>
            <a:lvl5pPr marL="2057400" indent="-228600">
              <a:defRPr sz="6200">
                <a:solidFill>
                  <a:schemeClr val="tx1"/>
                </a:solidFill>
                <a:latin typeface="Arial" panose="020B0604020202020204" pitchFamily="34" charset="0"/>
                <a:ea typeface="ＭＳ Ｐゴシック" panose="020B0600070205080204" pitchFamily="34" charset="-128"/>
              </a:defRPr>
            </a:lvl5pPr>
            <a:lvl6pPr marL="2514600" indent="-228600" defTabSz="3133725" eaLnBrk="0" fontAlgn="base" hangingPunct="0">
              <a:spcBef>
                <a:spcPct val="0"/>
              </a:spcBef>
              <a:spcAft>
                <a:spcPct val="0"/>
              </a:spcAft>
              <a:defRPr sz="6200">
                <a:solidFill>
                  <a:schemeClr val="tx1"/>
                </a:solidFill>
                <a:latin typeface="Arial" panose="020B0604020202020204" pitchFamily="34" charset="0"/>
                <a:ea typeface="ＭＳ Ｐゴシック" panose="020B0600070205080204" pitchFamily="34" charset="-128"/>
              </a:defRPr>
            </a:lvl6pPr>
            <a:lvl7pPr marL="2971800" indent="-228600" defTabSz="3133725" eaLnBrk="0" fontAlgn="base" hangingPunct="0">
              <a:spcBef>
                <a:spcPct val="0"/>
              </a:spcBef>
              <a:spcAft>
                <a:spcPct val="0"/>
              </a:spcAft>
              <a:defRPr sz="6200">
                <a:solidFill>
                  <a:schemeClr val="tx1"/>
                </a:solidFill>
                <a:latin typeface="Arial" panose="020B0604020202020204" pitchFamily="34" charset="0"/>
                <a:ea typeface="ＭＳ Ｐゴシック" panose="020B0600070205080204" pitchFamily="34" charset="-128"/>
              </a:defRPr>
            </a:lvl7pPr>
            <a:lvl8pPr marL="3429000" indent="-228600" defTabSz="3133725" eaLnBrk="0" fontAlgn="base" hangingPunct="0">
              <a:spcBef>
                <a:spcPct val="0"/>
              </a:spcBef>
              <a:spcAft>
                <a:spcPct val="0"/>
              </a:spcAft>
              <a:defRPr sz="6200">
                <a:solidFill>
                  <a:schemeClr val="tx1"/>
                </a:solidFill>
                <a:latin typeface="Arial" panose="020B0604020202020204" pitchFamily="34" charset="0"/>
                <a:ea typeface="ＭＳ Ｐゴシック" panose="020B0600070205080204" pitchFamily="34" charset="-128"/>
              </a:defRPr>
            </a:lvl8pPr>
            <a:lvl9pPr marL="3886200" indent="-228600" defTabSz="3133725" eaLnBrk="0" fontAlgn="base" hangingPunct="0">
              <a:spcBef>
                <a:spcPct val="0"/>
              </a:spcBef>
              <a:spcAft>
                <a:spcPct val="0"/>
              </a:spcAft>
              <a:defRPr sz="6200">
                <a:solidFill>
                  <a:schemeClr val="tx1"/>
                </a:solidFill>
                <a:latin typeface="Arial" panose="020B0604020202020204" pitchFamily="34" charset="0"/>
                <a:ea typeface="ＭＳ Ｐゴシック" panose="020B0600070205080204" pitchFamily="34" charset="-128"/>
              </a:defRPr>
            </a:lvl9pPr>
          </a:lstStyle>
          <a:p>
            <a:pPr>
              <a:lnSpc>
                <a:spcPct val="107000"/>
              </a:lnSpc>
              <a:spcAft>
                <a:spcPts val="10"/>
              </a:spcAft>
            </a:pPr>
            <a:r>
              <a:rPr lang="en-US" altLang="en-US" sz="3200" b="1" dirty="0">
                <a:latin typeface="+mj-lt"/>
                <a:cs typeface="Calibri" panose="020F0502020204030204" pitchFamily="34" charset="0"/>
              </a:rPr>
              <a:t>Implications  </a:t>
            </a:r>
          </a:p>
        </p:txBody>
      </p:sp>
      <p:sp>
        <p:nvSpPr>
          <p:cNvPr id="7" name="Content Placeholder 2">
            <a:extLst>
              <a:ext uri="{FF2B5EF4-FFF2-40B4-BE49-F238E27FC236}">
                <a16:creationId xmlns:a16="http://schemas.microsoft.com/office/drawing/2014/main" id="{F6D7676A-6BEB-4259-8EAA-31587690D934}"/>
              </a:ext>
            </a:extLst>
          </p:cNvPr>
          <p:cNvSpPr>
            <a:spLocks noGrp="1"/>
          </p:cNvSpPr>
          <p:nvPr>
            <p:ph idx="1"/>
          </p:nvPr>
        </p:nvSpPr>
        <p:spPr>
          <a:xfrm>
            <a:off x="137990" y="1848976"/>
            <a:ext cx="8422914" cy="4731731"/>
          </a:xfrm>
        </p:spPr>
        <p:txBody>
          <a:bodyPr>
            <a:normAutofit/>
          </a:bodyPr>
          <a:lstStyle/>
          <a:p>
            <a:pPr>
              <a:buClr>
                <a:srgbClr val="FF0000"/>
              </a:buClr>
              <a:buFont typeface="Arial" panose="020B0604020202020204" pitchFamily="34" charset="0"/>
              <a:buChar char="•"/>
            </a:pPr>
            <a:r>
              <a:rPr lang="en-US" sz="2800" dirty="0"/>
              <a:t>FP clinics could be key access points for women to obtain PrEP </a:t>
            </a:r>
          </a:p>
          <a:p>
            <a:pPr marL="0" indent="0">
              <a:buClr>
                <a:srgbClr val="FF0000"/>
              </a:buClr>
              <a:buNone/>
            </a:pPr>
            <a:endParaRPr lang="en-US" sz="2800" dirty="0"/>
          </a:p>
          <a:p>
            <a:pPr>
              <a:buClr>
                <a:srgbClr val="FF0000"/>
              </a:buClr>
            </a:pPr>
            <a:r>
              <a:rPr lang="en-US" sz="2800" dirty="0"/>
              <a:t>Need to find ways to support oral PrEP among women using long-acting FP methods</a:t>
            </a:r>
          </a:p>
          <a:p>
            <a:pPr>
              <a:buClr>
                <a:srgbClr val="FF0000"/>
              </a:buClr>
            </a:pPr>
            <a:endParaRPr lang="en-US" sz="2800" dirty="0"/>
          </a:p>
          <a:p>
            <a:pPr>
              <a:buClr>
                <a:srgbClr val="FF0000"/>
              </a:buClr>
            </a:pPr>
            <a:r>
              <a:rPr lang="en-US" sz="2800" dirty="0"/>
              <a:t>Need to understand barriers for PrEP use in adolescents at FP clinics</a:t>
            </a:r>
          </a:p>
        </p:txBody>
      </p:sp>
    </p:spTree>
    <p:extLst>
      <p:ext uri="{BB962C8B-B14F-4D97-AF65-F5344CB8AC3E}">
        <p14:creationId xmlns:p14="http://schemas.microsoft.com/office/powerpoint/2010/main" val="30996921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D93BCD8C-68BE-4BC6-B99E-342BF2589C92}"/>
              </a:ext>
            </a:extLst>
          </p:cNvPr>
          <p:cNvSpPr txBox="1">
            <a:spLocks/>
          </p:cNvSpPr>
          <p:nvPr/>
        </p:nvSpPr>
        <p:spPr>
          <a:xfrm>
            <a:off x="2416852" y="744650"/>
            <a:ext cx="5826737" cy="356081"/>
          </a:xfrm>
          <a:prstGeom prst="rect">
            <a:avLst/>
          </a:prstGeom>
          <a:noFill/>
          <a:ln>
            <a:noFill/>
          </a:ln>
        </p:spPr>
        <p:txBody>
          <a:bodyPr vert="horz" lIns="0" tIns="0" rIns="0" bIns="0" rtlCol="0" anchor="t" anchorCtr="0">
            <a:noAutofit/>
          </a:bodyPr>
          <a:lstStyle>
            <a:lvl1pPr algn="l" defTabSz="457200" rtl="0" eaLnBrk="1" latinLnBrk="0" hangingPunct="1">
              <a:spcBef>
                <a:spcPct val="0"/>
              </a:spcBef>
              <a:buNone/>
              <a:defRPr sz="2400" kern="1200" baseline="0">
                <a:solidFill>
                  <a:schemeClr val="tx1"/>
                </a:solidFill>
                <a:latin typeface="Arial"/>
                <a:ea typeface="+mj-ea"/>
                <a:cs typeface="Arial"/>
              </a:defRPr>
            </a:lvl1pPr>
          </a:lstStyle>
          <a:p>
            <a:pPr>
              <a:lnSpc>
                <a:spcPct val="107000"/>
              </a:lnSpc>
              <a:spcAft>
                <a:spcPts val="10"/>
              </a:spcAft>
            </a:pPr>
            <a:r>
              <a:rPr lang="en-US" sz="3200" b="1" dirty="0">
                <a:latin typeface="+mj-lt"/>
                <a:ea typeface="ＭＳ Ｐゴシック" panose="020B0600070205080204" pitchFamily="34" charset="-128"/>
                <a:cs typeface="Calibri" panose="020F0502020204030204" pitchFamily="34" charset="0"/>
              </a:rPr>
              <a:t>More PrIYA at</a:t>
            </a:r>
          </a:p>
        </p:txBody>
      </p:sp>
      <p:sp>
        <p:nvSpPr>
          <p:cNvPr id="5" name="Title 4">
            <a:extLst>
              <a:ext uri="{FF2B5EF4-FFF2-40B4-BE49-F238E27FC236}">
                <a16:creationId xmlns:a16="http://schemas.microsoft.com/office/drawing/2014/main" id="{827780E1-AB10-4AE5-8A0B-BCC02E2CE542}"/>
              </a:ext>
            </a:extLst>
          </p:cNvPr>
          <p:cNvSpPr txBox="1">
            <a:spLocks/>
          </p:cNvSpPr>
          <p:nvPr/>
        </p:nvSpPr>
        <p:spPr>
          <a:xfrm>
            <a:off x="154472" y="1541944"/>
            <a:ext cx="8724486" cy="618160"/>
          </a:xfrm>
          <a:prstGeom prst="rect">
            <a:avLst/>
          </a:prstGeom>
        </p:spPr>
        <p:txBody>
          <a:bodyPr vert="horz" lIns="0" tIns="0" rIns="0" bIns="0" rtlCol="0" anchor="t" anchorCtr="0">
            <a:noAutofit/>
          </a:bodyPr>
          <a:lstStyle>
            <a:lvl1pPr algn="l" defTabSz="457200" rtl="0" eaLnBrk="1" latinLnBrk="0" hangingPunct="1">
              <a:spcBef>
                <a:spcPct val="0"/>
              </a:spcBef>
              <a:buNone/>
              <a:defRPr sz="2400" kern="1200" baseline="0">
                <a:solidFill>
                  <a:schemeClr val="tx1"/>
                </a:solidFill>
                <a:latin typeface="Arial"/>
                <a:ea typeface="+mj-ea"/>
                <a:cs typeface="Arial"/>
              </a:defRPr>
            </a:lvl1pPr>
          </a:lstStyle>
          <a:p>
            <a:pPr algn="ctr"/>
            <a:r>
              <a:rPr lang="en-US" b="1" dirty="0"/>
              <a:t>PrEP uptake among pregnant and postpartum women: results from a large implementation program within maternal child health (MCH) clinics in Kenya</a:t>
            </a:r>
            <a:br>
              <a:rPr lang="en-US" b="1" dirty="0"/>
            </a:br>
            <a:br>
              <a:rPr lang="en-US" sz="1100" b="1" dirty="0"/>
            </a:br>
            <a:r>
              <a:rPr lang="en-US" sz="1300" u="sng" dirty="0"/>
              <a:t>J. Kinuthia</a:t>
            </a:r>
            <a:r>
              <a:rPr lang="en-US" sz="1300" dirty="0"/>
              <a:t>, J. Pintye, F. Abuna, H. </a:t>
            </a:r>
            <a:r>
              <a:rPr lang="en-US" sz="1300" dirty="0" err="1"/>
              <a:t>Lagat</a:t>
            </a:r>
            <a:r>
              <a:rPr lang="en-US" sz="1300" dirty="0"/>
              <a:t>, K. </a:t>
            </a:r>
            <a:r>
              <a:rPr lang="en-US" sz="1300" dirty="0" err="1"/>
              <a:t>Mugwanya</a:t>
            </a:r>
            <a:r>
              <a:rPr lang="en-US" sz="1300" dirty="0"/>
              <a:t>, J. </a:t>
            </a:r>
            <a:r>
              <a:rPr lang="en-US" sz="1300" dirty="0" err="1"/>
              <a:t>Dettinger</a:t>
            </a:r>
            <a:r>
              <a:rPr lang="en-US" sz="1300" dirty="0"/>
              <a:t>, M. </a:t>
            </a:r>
            <a:r>
              <a:rPr lang="en-US" sz="1300" dirty="0" err="1"/>
              <a:t>Serede</a:t>
            </a:r>
            <a:r>
              <a:rPr lang="en-US" sz="1300" dirty="0"/>
              <a:t>, J. </a:t>
            </a:r>
            <a:r>
              <a:rPr lang="en-US" sz="1300" dirty="0" err="1"/>
              <a:t>Sila</a:t>
            </a:r>
            <a:r>
              <a:rPr lang="en-US" sz="1300" dirty="0"/>
              <a:t>, J.M. Baeten, G. John-Stewart </a:t>
            </a:r>
            <a:br>
              <a:rPr lang="en-US" sz="1400" dirty="0"/>
            </a:br>
            <a:endParaRPr lang="en-US" sz="1400" dirty="0"/>
          </a:p>
          <a:p>
            <a:r>
              <a:rPr lang="en-US" sz="2200" dirty="0"/>
              <a:t>Session Code: </a:t>
            </a:r>
            <a:r>
              <a:rPr lang="en-US" sz="2200" b="1" dirty="0"/>
              <a:t>WEAE04</a:t>
            </a:r>
            <a:br>
              <a:rPr lang="en-US" sz="2200" dirty="0"/>
            </a:br>
            <a:r>
              <a:rPr lang="en-US" sz="2200" dirty="0"/>
              <a:t>Session Title: </a:t>
            </a:r>
            <a:r>
              <a:rPr lang="en-US" sz="2200" b="1" dirty="0"/>
              <a:t>PrEP: Work in progress</a:t>
            </a:r>
            <a:br>
              <a:rPr lang="en-US" sz="2200" dirty="0"/>
            </a:br>
            <a:r>
              <a:rPr lang="en-US" sz="2200" dirty="0"/>
              <a:t>Session Date: </a:t>
            </a:r>
            <a:r>
              <a:rPr lang="en-US" sz="2200" b="1" dirty="0"/>
              <a:t>Wednesday, 25 July 2018</a:t>
            </a:r>
            <a:br>
              <a:rPr lang="en-US" sz="2200" dirty="0"/>
            </a:br>
            <a:r>
              <a:rPr lang="en-US" sz="2200" dirty="0"/>
              <a:t>Session Time: </a:t>
            </a:r>
            <a:r>
              <a:rPr lang="en-US" sz="2200" b="1" dirty="0"/>
              <a:t>14:30-16:00</a:t>
            </a:r>
            <a:br>
              <a:rPr lang="en-US" sz="2200" dirty="0"/>
            </a:br>
            <a:r>
              <a:rPr lang="en-US" sz="2200" dirty="0"/>
              <a:t>Session Room: </a:t>
            </a:r>
            <a:r>
              <a:rPr lang="en-US" sz="2200" b="1" dirty="0" err="1"/>
              <a:t>Elicium</a:t>
            </a:r>
            <a:r>
              <a:rPr lang="en-US" sz="2200" b="1" dirty="0"/>
              <a:t> 1</a:t>
            </a:r>
            <a:br>
              <a:rPr lang="en-US" sz="1200" b="1" dirty="0"/>
            </a:br>
            <a:endParaRPr lang="en-US" sz="1200" dirty="0"/>
          </a:p>
        </p:txBody>
      </p:sp>
      <p:pic>
        <p:nvPicPr>
          <p:cNvPr id="6" name="Picture 5">
            <a:extLst>
              <a:ext uri="{FF2B5EF4-FFF2-40B4-BE49-F238E27FC236}">
                <a16:creationId xmlns:a16="http://schemas.microsoft.com/office/drawing/2014/main" id="{1831E5B2-23C1-433F-BD33-E5AF52B99DD6}"/>
              </a:ext>
            </a:extLst>
          </p:cNvPr>
          <p:cNvPicPr>
            <a:picLocks noChangeAspect="1"/>
          </p:cNvPicPr>
          <p:nvPr/>
        </p:nvPicPr>
        <p:blipFill>
          <a:blip r:embed="rId3"/>
          <a:stretch>
            <a:fillRect/>
          </a:stretch>
        </p:blipFill>
        <p:spPr>
          <a:xfrm>
            <a:off x="5130984" y="408987"/>
            <a:ext cx="2952842" cy="1027406"/>
          </a:xfrm>
          <a:prstGeom prst="rect">
            <a:avLst/>
          </a:prstGeom>
        </p:spPr>
      </p:pic>
    </p:spTree>
    <p:extLst>
      <p:ext uri="{BB962C8B-B14F-4D97-AF65-F5344CB8AC3E}">
        <p14:creationId xmlns:p14="http://schemas.microsoft.com/office/powerpoint/2010/main" val="11157673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7A4A200-E03B-41B7-A268-3AB03EDAC521}"/>
              </a:ext>
            </a:extLst>
          </p:cNvPr>
          <p:cNvPicPr>
            <a:picLocks noChangeAspect="1"/>
          </p:cNvPicPr>
          <p:nvPr/>
        </p:nvPicPr>
        <p:blipFill>
          <a:blip r:embed="rId3"/>
          <a:stretch>
            <a:fillRect/>
          </a:stretch>
        </p:blipFill>
        <p:spPr>
          <a:xfrm>
            <a:off x="298173" y="1570075"/>
            <a:ext cx="8733183" cy="4903612"/>
          </a:xfrm>
          <a:prstGeom prst="rect">
            <a:avLst/>
          </a:prstGeom>
        </p:spPr>
      </p:pic>
      <p:sp>
        <p:nvSpPr>
          <p:cNvPr id="7" name="TextBox 6">
            <a:extLst>
              <a:ext uri="{FF2B5EF4-FFF2-40B4-BE49-F238E27FC236}">
                <a16:creationId xmlns:a16="http://schemas.microsoft.com/office/drawing/2014/main" id="{50913BC2-98A8-4A2C-B23B-5C84C001BEFE}"/>
              </a:ext>
            </a:extLst>
          </p:cNvPr>
          <p:cNvSpPr txBox="1"/>
          <p:nvPr/>
        </p:nvSpPr>
        <p:spPr>
          <a:xfrm>
            <a:off x="6964017" y="6266511"/>
            <a:ext cx="2067339" cy="233680"/>
          </a:xfrm>
          <a:prstGeom prst="rect">
            <a:avLst/>
          </a:prstGeom>
        </p:spPr>
        <p:txBody>
          <a:bodyPr vert="horz" wrap="square" lIns="0" tIns="0" rIns="0" bIns="0" rtlCol="0" anchor="t" anchorCtr="0">
            <a:normAutofit/>
          </a:bodyPr>
          <a:lstStyle/>
          <a:p>
            <a:pPr algn="r"/>
            <a:r>
              <a:rPr lang="en-US" sz="1400" dirty="0"/>
              <a:t>UNAIDS 2016</a:t>
            </a:r>
          </a:p>
        </p:txBody>
      </p:sp>
    </p:spTree>
    <p:extLst>
      <p:ext uri="{BB962C8B-B14F-4D97-AF65-F5344CB8AC3E}">
        <p14:creationId xmlns:p14="http://schemas.microsoft.com/office/powerpoint/2010/main" val="3253297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2">
            <a:extLst>
              <a:ext uri="{FF2B5EF4-FFF2-40B4-BE49-F238E27FC236}">
                <a16:creationId xmlns:a16="http://schemas.microsoft.com/office/drawing/2014/main" id="{D47ABEF4-61E6-499A-8188-FDD5BEE4A694}"/>
              </a:ext>
            </a:extLst>
          </p:cNvPr>
          <p:cNvSpPr txBox="1">
            <a:spLocks noChangeArrowheads="1"/>
          </p:cNvSpPr>
          <p:nvPr/>
        </p:nvSpPr>
        <p:spPr bwMode="auto">
          <a:xfrm>
            <a:off x="2255521" y="597719"/>
            <a:ext cx="6695440" cy="7120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6200">
                <a:solidFill>
                  <a:schemeClr val="tx1"/>
                </a:solidFill>
                <a:latin typeface="Arial" panose="020B0604020202020204" pitchFamily="34" charset="0"/>
                <a:ea typeface="ＭＳ Ｐゴシック" panose="020B0600070205080204" pitchFamily="34" charset="-128"/>
              </a:defRPr>
            </a:lvl1pPr>
            <a:lvl2pPr marL="742950" indent="-285750">
              <a:defRPr sz="6200">
                <a:solidFill>
                  <a:schemeClr val="tx1"/>
                </a:solidFill>
                <a:latin typeface="Arial" panose="020B0604020202020204" pitchFamily="34" charset="0"/>
                <a:ea typeface="ＭＳ Ｐゴシック" panose="020B0600070205080204" pitchFamily="34" charset="-128"/>
              </a:defRPr>
            </a:lvl2pPr>
            <a:lvl3pPr marL="1143000" indent="-228600">
              <a:defRPr sz="6200">
                <a:solidFill>
                  <a:schemeClr val="tx1"/>
                </a:solidFill>
                <a:latin typeface="Arial" panose="020B0604020202020204" pitchFamily="34" charset="0"/>
                <a:ea typeface="ＭＳ Ｐゴシック" panose="020B0600070205080204" pitchFamily="34" charset="-128"/>
              </a:defRPr>
            </a:lvl3pPr>
            <a:lvl4pPr marL="1600200" indent="-228600">
              <a:defRPr sz="6200">
                <a:solidFill>
                  <a:schemeClr val="tx1"/>
                </a:solidFill>
                <a:latin typeface="Arial" panose="020B0604020202020204" pitchFamily="34" charset="0"/>
                <a:ea typeface="ＭＳ Ｐゴシック" panose="020B0600070205080204" pitchFamily="34" charset="-128"/>
              </a:defRPr>
            </a:lvl4pPr>
            <a:lvl5pPr marL="2057400" indent="-228600">
              <a:defRPr sz="6200">
                <a:solidFill>
                  <a:schemeClr val="tx1"/>
                </a:solidFill>
                <a:latin typeface="Arial" panose="020B0604020202020204" pitchFamily="34" charset="0"/>
                <a:ea typeface="ＭＳ Ｐゴシック" panose="020B0600070205080204" pitchFamily="34" charset="-128"/>
              </a:defRPr>
            </a:lvl5pPr>
            <a:lvl6pPr marL="2514600" indent="-228600" defTabSz="3133725" eaLnBrk="0" fontAlgn="base" hangingPunct="0">
              <a:spcBef>
                <a:spcPct val="0"/>
              </a:spcBef>
              <a:spcAft>
                <a:spcPct val="0"/>
              </a:spcAft>
              <a:defRPr sz="6200">
                <a:solidFill>
                  <a:schemeClr val="tx1"/>
                </a:solidFill>
                <a:latin typeface="Arial" panose="020B0604020202020204" pitchFamily="34" charset="0"/>
                <a:ea typeface="ＭＳ Ｐゴシック" panose="020B0600070205080204" pitchFamily="34" charset="-128"/>
              </a:defRPr>
            </a:lvl6pPr>
            <a:lvl7pPr marL="2971800" indent="-228600" defTabSz="3133725" eaLnBrk="0" fontAlgn="base" hangingPunct="0">
              <a:spcBef>
                <a:spcPct val="0"/>
              </a:spcBef>
              <a:spcAft>
                <a:spcPct val="0"/>
              </a:spcAft>
              <a:defRPr sz="6200">
                <a:solidFill>
                  <a:schemeClr val="tx1"/>
                </a:solidFill>
                <a:latin typeface="Arial" panose="020B0604020202020204" pitchFamily="34" charset="0"/>
                <a:ea typeface="ＭＳ Ｐゴシック" panose="020B0600070205080204" pitchFamily="34" charset="-128"/>
              </a:defRPr>
            </a:lvl7pPr>
            <a:lvl8pPr marL="3429000" indent="-228600" defTabSz="3133725" eaLnBrk="0" fontAlgn="base" hangingPunct="0">
              <a:spcBef>
                <a:spcPct val="0"/>
              </a:spcBef>
              <a:spcAft>
                <a:spcPct val="0"/>
              </a:spcAft>
              <a:defRPr sz="6200">
                <a:solidFill>
                  <a:schemeClr val="tx1"/>
                </a:solidFill>
                <a:latin typeface="Arial" panose="020B0604020202020204" pitchFamily="34" charset="0"/>
                <a:ea typeface="ＭＳ Ｐゴシック" panose="020B0600070205080204" pitchFamily="34" charset="-128"/>
              </a:defRPr>
            </a:lvl8pPr>
            <a:lvl9pPr marL="3886200" indent="-228600" defTabSz="3133725" eaLnBrk="0" fontAlgn="base" hangingPunct="0">
              <a:spcBef>
                <a:spcPct val="0"/>
              </a:spcBef>
              <a:spcAft>
                <a:spcPct val="0"/>
              </a:spcAft>
              <a:defRPr sz="6200">
                <a:solidFill>
                  <a:schemeClr val="tx1"/>
                </a:solidFill>
                <a:latin typeface="Arial" panose="020B0604020202020204" pitchFamily="34" charset="0"/>
                <a:ea typeface="ＭＳ Ｐゴシック" panose="020B0600070205080204" pitchFamily="34" charset="-128"/>
              </a:defRPr>
            </a:lvl9pPr>
          </a:lstStyle>
          <a:p>
            <a:pPr>
              <a:lnSpc>
                <a:spcPct val="107000"/>
              </a:lnSpc>
              <a:spcAft>
                <a:spcPts val="10"/>
              </a:spcAft>
            </a:pPr>
            <a:r>
              <a:rPr lang="en-US" altLang="en-US" sz="3200" b="1" dirty="0">
                <a:latin typeface="+mj-lt"/>
                <a:cs typeface="Calibri" panose="020F0502020204030204" pitchFamily="34" charset="0"/>
              </a:rPr>
              <a:t>Acknowledgments  </a:t>
            </a:r>
          </a:p>
        </p:txBody>
      </p:sp>
      <p:pic>
        <p:nvPicPr>
          <p:cNvPr id="3" name="Picture 2">
            <a:extLst>
              <a:ext uri="{FF2B5EF4-FFF2-40B4-BE49-F238E27FC236}">
                <a16:creationId xmlns:a16="http://schemas.microsoft.com/office/drawing/2014/main" id="{2E8922CC-7F5E-4C7A-A6F8-30BEBA091D2D}"/>
              </a:ext>
            </a:extLst>
          </p:cNvPr>
          <p:cNvPicPr>
            <a:picLocks noChangeAspect="1"/>
          </p:cNvPicPr>
          <p:nvPr/>
        </p:nvPicPr>
        <p:blipFill>
          <a:blip r:embed="rId3"/>
          <a:stretch>
            <a:fillRect/>
          </a:stretch>
        </p:blipFill>
        <p:spPr>
          <a:xfrm>
            <a:off x="243258" y="3207912"/>
            <a:ext cx="3700945" cy="2467296"/>
          </a:xfrm>
          <a:prstGeom prst="rect">
            <a:avLst/>
          </a:prstGeom>
          <a:ln>
            <a:solidFill>
              <a:schemeClr val="tx1"/>
            </a:solidFill>
          </a:ln>
        </p:spPr>
      </p:pic>
      <p:sp>
        <p:nvSpPr>
          <p:cNvPr id="4" name="Rectangle 3">
            <a:extLst>
              <a:ext uri="{FF2B5EF4-FFF2-40B4-BE49-F238E27FC236}">
                <a16:creationId xmlns:a16="http://schemas.microsoft.com/office/drawing/2014/main" id="{3A8D1C43-7A49-4F2E-A4DF-0E1038978188}"/>
              </a:ext>
            </a:extLst>
          </p:cNvPr>
          <p:cNvSpPr/>
          <p:nvPr/>
        </p:nvSpPr>
        <p:spPr>
          <a:xfrm>
            <a:off x="307075" y="5722791"/>
            <a:ext cx="8643886" cy="738664"/>
          </a:xfrm>
          <a:prstGeom prst="rect">
            <a:avLst/>
          </a:prstGeom>
        </p:spPr>
        <p:txBody>
          <a:bodyPr wrap="square">
            <a:spAutoFit/>
          </a:bodyPr>
          <a:lstStyle/>
          <a:p>
            <a:pPr algn="ctr">
              <a:defRPr/>
            </a:pPr>
            <a:r>
              <a:rPr lang="en-US" sz="1400" dirty="0"/>
              <a:t>This presentation was funded by a grant from the United States Department of State as part of the DREAMS Innovation Challenge, managed by JSI Research &amp; Training Institute, Inc. (JSI). The opinions, findings, and conclusions stated herein are those of the authors and do not necessarily reflect</a:t>
            </a:r>
          </a:p>
        </p:txBody>
      </p:sp>
      <p:pic>
        <p:nvPicPr>
          <p:cNvPr id="7" name="Picture 6">
            <a:extLst>
              <a:ext uri="{FF2B5EF4-FFF2-40B4-BE49-F238E27FC236}">
                <a16:creationId xmlns:a16="http://schemas.microsoft.com/office/drawing/2014/main" id="{2BA00D37-83FB-44C8-89F3-5C103507134C}"/>
              </a:ext>
            </a:extLst>
          </p:cNvPr>
          <p:cNvPicPr>
            <a:picLocks noChangeAspect="1"/>
          </p:cNvPicPr>
          <p:nvPr/>
        </p:nvPicPr>
        <p:blipFill>
          <a:blip r:embed="rId4">
            <a:alphaModFix/>
            <a:extLst>
              <a:ext uri="{28A0092B-C50C-407E-A947-70E740481C1C}">
                <a14:useLocalDpi xmlns:a14="http://schemas.microsoft.com/office/drawing/2010/main" val="0"/>
              </a:ext>
            </a:extLst>
          </a:blip>
          <a:stretch>
            <a:fillRect/>
          </a:stretch>
        </p:blipFill>
        <p:spPr>
          <a:xfrm>
            <a:off x="5825527" y="331768"/>
            <a:ext cx="2961661" cy="977966"/>
          </a:xfrm>
          <a:prstGeom prst="rect">
            <a:avLst/>
          </a:prstGeom>
        </p:spPr>
      </p:pic>
      <p:sp>
        <p:nvSpPr>
          <p:cNvPr id="8" name="Subtitle 2">
            <a:extLst>
              <a:ext uri="{FF2B5EF4-FFF2-40B4-BE49-F238E27FC236}">
                <a16:creationId xmlns:a16="http://schemas.microsoft.com/office/drawing/2014/main" id="{51401CAF-CB12-41CC-8125-0C4E98306D41}"/>
              </a:ext>
            </a:extLst>
          </p:cNvPr>
          <p:cNvSpPr txBox="1">
            <a:spLocks/>
          </p:cNvSpPr>
          <p:nvPr/>
        </p:nvSpPr>
        <p:spPr>
          <a:xfrm>
            <a:off x="193039" y="1517169"/>
            <a:ext cx="8800118" cy="1440925"/>
          </a:xfrm>
          <a:prstGeom prst="rect">
            <a:avLst/>
          </a:prstGeom>
          <a:solidFill>
            <a:schemeClr val="accent1">
              <a:alpha val="20000"/>
            </a:schemeClr>
          </a:solidFill>
          <a:ln>
            <a:solidFill>
              <a:schemeClr val="tx1"/>
            </a:solidFill>
          </a:ln>
        </p:spPr>
        <p:txBody>
          <a:bodyPr vert="horz" lIns="91440" tIns="45720" rIns="91440" bIns="45720" rtlCol="0">
            <a:no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lgn="ctr" defTabSz="1195056">
              <a:spcBef>
                <a:spcPct val="50000"/>
              </a:spcBef>
              <a:buClr>
                <a:srgbClr val="7030A0"/>
              </a:buClr>
              <a:buNone/>
              <a:tabLst>
                <a:tab pos="474110" algn="l"/>
              </a:tabLst>
              <a:defRPr/>
            </a:pPr>
            <a:r>
              <a:rPr lang="en-US" sz="1800" b="1" dirty="0">
                <a:solidFill>
                  <a:srgbClr val="26247B"/>
                </a:solidFill>
                <a:latin typeface="Arial" panose="020B0604020202020204" pitchFamily="34" charset="0"/>
                <a:cs typeface="Arial" panose="020B0604020202020204" pitchFamily="34" charset="0"/>
              </a:rPr>
              <a:t>We gratefully acknowledge all of the PrIYA Program participants.</a:t>
            </a:r>
          </a:p>
          <a:p>
            <a:pPr marL="0" indent="0" algn="ctr" defTabSz="1195056">
              <a:spcBef>
                <a:spcPct val="50000"/>
              </a:spcBef>
              <a:buClr>
                <a:srgbClr val="7030A0"/>
              </a:buClr>
              <a:buFont typeface="Arial" pitchFamily="34" charset="0"/>
              <a:buNone/>
              <a:tabLst>
                <a:tab pos="474110" algn="l"/>
              </a:tabLst>
              <a:defRPr/>
            </a:pPr>
            <a:r>
              <a:rPr lang="en-US" sz="1800" dirty="0">
                <a:latin typeface="Arial" panose="020B0604020202020204" pitchFamily="34" charset="0"/>
                <a:cs typeface="Arial" panose="020B0604020202020204" pitchFamily="34" charset="0"/>
              </a:rPr>
              <a:t>PrIYA Program staff, the Kenyan Ministry of Health, and Kisumu County Government.</a:t>
            </a:r>
          </a:p>
          <a:p>
            <a:pPr marL="0" indent="0" algn="ctr" defTabSz="1195056">
              <a:spcBef>
                <a:spcPct val="50000"/>
              </a:spcBef>
              <a:buClr>
                <a:srgbClr val="7030A0"/>
              </a:buClr>
              <a:buNone/>
              <a:tabLst>
                <a:tab pos="474110" algn="l"/>
              </a:tabLst>
              <a:defRPr/>
            </a:pPr>
            <a:r>
              <a:rPr lang="en-US" sz="1800" dirty="0">
                <a:solidFill>
                  <a:srgbClr val="26247B"/>
                </a:solidFill>
              </a:rPr>
              <a:t>PrIYA is funded by the United States Department of State as part of the DREAMS Innovation Challenge, managed by JSI Research &amp; Training Institute, Inc.</a:t>
            </a:r>
            <a:br>
              <a:rPr lang="fr-CH" sz="1800" dirty="0">
                <a:latin typeface="Arial" panose="020B0604020202020204" pitchFamily="34" charset="0"/>
                <a:cs typeface="Arial" panose="020B0604020202020204" pitchFamily="34" charset="0"/>
              </a:rPr>
            </a:br>
            <a:br>
              <a:rPr lang="fr-CH" sz="1800" dirty="0">
                <a:latin typeface="Arial" panose="020B0604020202020204" pitchFamily="34" charset="0"/>
                <a:cs typeface="Arial" panose="020B0604020202020204" pitchFamily="34" charset="0"/>
              </a:rPr>
            </a:br>
            <a:endParaRPr lang="en-US" sz="1800" dirty="0">
              <a:latin typeface="Arial" panose="020B0604020202020204" pitchFamily="34" charset="0"/>
              <a:cs typeface="Arial" panose="020B0604020202020204" pitchFamily="34" charset="0"/>
            </a:endParaRPr>
          </a:p>
          <a:p>
            <a:pPr marL="0" indent="0">
              <a:buFont typeface="Arial" pitchFamily="34" charset="0"/>
              <a:buNone/>
            </a:pPr>
            <a:endParaRPr lang="en-US" sz="1800" i="1" dirty="0">
              <a:latin typeface="Arial" panose="020B0604020202020204" pitchFamily="34" charset="0"/>
              <a:cs typeface="Arial" panose="020B0604020202020204" pitchFamily="34" charset="0"/>
            </a:endParaRPr>
          </a:p>
        </p:txBody>
      </p:sp>
      <p:pic>
        <p:nvPicPr>
          <p:cNvPr id="13" name="Picture 3">
            <a:extLst>
              <a:ext uri="{FF2B5EF4-FFF2-40B4-BE49-F238E27FC236}">
                <a16:creationId xmlns:a16="http://schemas.microsoft.com/office/drawing/2014/main" id="{9E1CE98A-D647-47D1-A31A-1837A8D95FF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4286" r="13696"/>
          <a:stretch/>
        </p:blipFill>
        <p:spPr bwMode="auto">
          <a:xfrm>
            <a:off x="3947560" y="3013085"/>
            <a:ext cx="1738968" cy="10613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 name="Picture 5">
            <a:extLst>
              <a:ext uri="{FF2B5EF4-FFF2-40B4-BE49-F238E27FC236}">
                <a16:creationId xmlns:a16="http://schemas.microsoft.com/office/drawing/2014/main" id="{9D820F96-0C7D-449D-951C-4F14E0FF471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4511" r="35406" b="25249"/>
          <a:stretch/>
        </p:blipFill>
        <p:spPr bwMode="auto">
          <a:xfrm>
            <a:off x="5780248" y="3165529"/>
            <a:ext cx="1619551" cy="9779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 name="Picture 7">
            <a:extLst>
              <a:ext uri="{FF2B5EF4-FFF2-40B4-BE49-F238E27FC236}">
                <a16:creationId xmlns:a16="http://schemas.microsoft.com/office/drawing/2014/main" id="{487BA64D-85CA-44E6-B478-D02DBE515D8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58309" y="3189509"/>
            <a:ext cx="1560535" cy="7672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 name="Picture 15">
            <a:extLst>
              <a:ext uri="{FF2B5EF4-FFF2-40B4-BE49-F238E27FC236}">
                <a16:creationId xmlns:a16="http://schemas.microsoft.com/office/drawing/2014/main" id="{FE6B154D-269D-497A-9891-B5C18E4820F4}"/>
              </a:ext>
            </a:extLst>
          </p:cNvPr>
          <p:cNvPicPr>
            <a:picLocks noChangeAspect="1"/>
          </p:cNvPicPr>
          <p:nvPr/>
        </p:nvPicPr>
        <p:blipFill>
          <a:blip r:embed="rId8"/>
          <a:stretch>
            <a:fillRect/>
          </a:stretch>
        </p:blipFill>
        <p:spPr>
          <a:xfrm>
            <a:off x="5088437" y="4402784"/>
            <a:ext cx="736474" cy="748548"/>
          </a:xfrm>
          <a:prstGeom prst="rect">
            <a:avLst/>
          </a:prstGeom>
        </p:spPr>
      </p:pic>
      <p:pic>
        <p:nvPicPr>
          <p:cNvPr id="17" name="Picture 16">
            <a:extLst>
              <a:ext uri="{FF2B5EF4-FFF2-40B4-BE49-F238E27FC236}">
                <a16:creationId xmlns:a16="http://schemas.microsoft.com/office/drawing/2014/main" id="{974CF37E-FFBD-430F-B4C9-27AE335A88D7}"/>
              </a:ext>
            </a:extLst>
          </p:cNvPr>
          <p:cNvPicPr>
            <a:picLocks noChangeAspect="1"/>
          </p:cNvPicPr>
          <p:nvPr/>
        </p:nvPicPr>
        <p:blipFill>
          <a:blip r:embed="rId9"/>
          <a:stretch>
            <a:fillRect/>
          </a:stretch>
        </p:blipFill>
        <p:spPr>
          <a:xfrm>
            <a:off x="4392722" y="5150109"/>
            <a:ext cx="2151769" cy="496562"/>
          </a:xfrm>
          <a:prstGeom prst="rect">
            <a:avLst/>
          </a:prstGeom>
        </p:spPr>
      </p:pic>
      <p:pic>
        <p:nvPicPr>
          <p:cNvPr id="1026" name="Picture 2" descr="Image result for icrc uw">
            <a:extLst>
              <a:ext uri="{FF2B5EF4-FFF2-40B4-BE49-F238E27FC236}">
                <a16:creationId xmlns:a16="http://schemas.microsoft.com/office/drawing/2014/main" id="{1545904C-5334-4DA0-820D-056FDA93BDA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772080" y="4363647"/>
            <a:ext cx="1619550" cy="1263811"/>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42646387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899376" y="1819724"/>
            <a:ext cx="6244624" cy="4467083"/>
          </a:xfrm>
        </p:spPr>
        <p:txBody>
          <a:bodyPr vert="horz" lIns="0" tIns="0" rIns="0" bIns="0" rtlCol="0">
            <a:noAutofit/>
          </a:bodyPr>
          <a:lstStyle/>
          <a:p>
            <a:pPr>
              <a:buClr>
                <a:srgbClr val="FF0000"/>
              </a:buClr>
              <a:buFont typeface="Arial" panose="020B0604020202020204" pitchFamily="34" charset="0"/>
            </a:pPr>
            <a:r>
              <a:rPr lang="en-US" sz="2400" dirty="0"/>
              <a:t>FP providers are uniquely skilled to offer reproductive health options</a:t>
            </a:r>
          </a:p>
          <a:p>
            <a:pPr marL="0" indent="0">
              <a:buClr>
                <a:srgbClr val="FF0000"/>
              </a:buClr>
              <a:buNone/>
            </a:pPr>
            <a:endParaRPr lang="en-US" sz="2400" dirty="0"/>
          </a:p>
          <a:p>
            <a:pPr>
              <a:buClr>
                <a:srgbClr val="FF0000"/>
              </a:buClr>
              <a:buFont typeface="Arial" panose="020B0604020202020204" pitchFamily="34" charset="0"/>
              <a:buChar char="•"/>
            </a:pPr>
            <a:r>
              <a:rPr lang="en-US" sz="2400" dirty="0"/>
              <a:t>FP clinics reach women who are sexually active with potential HIV risk</a:t>
            </a:r>
          </a:p>
          <a:p>
            <a:pPr marL="0" indent="0">
              <a:buClr>
                <a:srgbClr val="FF0000"/>
              </a:buClr>
              <a:buNone/>
            </a:pPr>
            <a:endParaRPr lang="en-US" sz="2400" dirty="0"/>
          </a:p>
          <a:p>
            <a:pPr>
              <a:buClr>
                <a:srgbClr val="FF0000"/>
              </a:buClr>
              <a:buFont typeface="Arial" panose="020B0604020202020204" pitchFamily="34" charset="0"/>
              <a:buChar char="•"/>
            </a:pPr>
            <a:r>
              <a:rPr lang="en-US" sz="2400" dirty="0"/>
              <a:t>FP clinics have systems in place for drug delivery and registers to track clients</a:t>
            </a:r>
          </a:p>
          <a:p>
            <a:pPr>
              <a:buClr>
                <a:srgbClr val="FF0000"/>
              </a:buClr>
              <a:buFont typeface="Arial" panose="020B0604020202020204" pitchFamily="34" charset="0"/>
              <a:buChar char="•"/>
            </a:pPr>
            <a:endParaRPr lang="en-US" sz="2400" dirty="0"/>
          </a:p>
          <a:p>
            <a:pPr>
              <a:buClr>
                <a:srgbClr val="FF0000"/>
              </a:buClr>
              <a:buFont typeface="Arial" panose="020B0604020202020204" pitchFamily="34" charset="0"/>
              <a:buChar char="•"/>
            </a:pPr>
            <a:r>
              <a:rPr lang="en-US" sz="2400" dirty="0"/>
              <a:t>WHO recommends integrated FP/HIV care</a:t>
            </a:r>
            <a:endParaRPr lang="en-US" sz="2800" dirty="0"/>
          </a:p>
          <a:p>
            <a:pPr>
              <a:buClr>
                <a:srgbClr val="FF0000"/>
              </a:buClr>
              <a:buFont typeface="Arial" panose="020B0604020202020204" pitchFamily="34" charset="0"/>
              <a:buChar char="•"/>
            </a:pPr>
            <a:endParaRPr lang="en-US" sz="2600" dirty="0"/>
          </a:p>
        </p:txBody>
      </p:sp>
      <p:sp>
        <p:nvSpPr>
          <p:cNvPr id="3" name="Title 2"/>
          <p:cNvSpPr>
            <a:spLocks noGrp="1"/>
          </p:cNvSpPr>
          <p:nvPr>
            <p:ph type="title"/>
          </p:nvPr>
        </p:nvSpPr>
        <p:spPr>
          <a:xfrm>
            <a:off x="2096124" y="380384"/>
            <a:ext cx="6872748" cy="1029373"/>
          </a:xfrm>
        </p:spPr>
        <p:txBody>
          <a:bodyPr>
            <a:noAutofit/>
          </a:bodyPr>
          <a:lstStyle/>
          <a:p>
            <a:r>
              <a:rPr lang="en-US" sz="3200" b="1" dirty="0"/>
              <a:t>Opportunities for PrEP within family planning (FP) clinics</a:t>
            </a:r>
            <a:endParaRPr lang="en-US" sz="3200" dirty="0"/>
          </a:p>
        </p:txBody>
      </p:sp>
      <p:pic>
        <p:nvPicPr>
          <p:cNvPr id="5" name="Picture 4">
            <a:extLst>
              <a:ext uri="{FF2B5EF4-FFF2-40B4-BE49-F238E27FC236}">
                <a16:creationId xmlns:a16="http://schemas.microsoft.com/office/drawing/2014/main" id="{2E3A29D0-81A3-4F56-9BBC-B7E237D56F14}"/>
              </a:ext>
            </a:extLst>
          </p:cNvPr>
          <p:cNvPicPr>
            <a:picLocks noChangeAspect="1"/>
          </p:cNvPicPr>
          <p:nvPr/>
        </p:nvPicPr>
        <p:blipFill rotWithShape="1">
          <a:blip r:embed="rId3"/>
          <a:srcRect t="15732" b="26039"/>
          <a:stretch/>
        </p:blipFill>
        <p:spPr>
          <a:xfrm rot="5400000">
            <a:off x="-729497" y="2994517"/>
            <a:ext cx="4848698" cy="2117499"/>
          </a:xfrm>
          <a:prstGeom prst="rect">
            <a:avLst/>
          </a:prstGeom>
          <a:ln>
            <a:solidFill>
              <a:schemeClr val="tx2"/>
            </a:solidFill>
          </a:ln>
        </p:spPr>
      </p:pic>
      <p:sp>
        <p:nvSpPr>
          <p:cNvPr id="4" name="TextBox 3"/>
          <p:cNvSpPr txBox="1"/>
          <p:nvPr/>
        </p:nvSpPr>
        <p:spPr>
          <a:xfrm>
            <a:off x="4174434" y="6122504"/>
            <a:ext cx="4929811" cy="627279"/>
          </a:xfrm>
          <a:prstGeom prst="rect">
            <a:avLst/>
          </a:prstGeom>
        </p:spPr>
        <p:txBody>
          <a:bodyPr vert="horz" wrap="square" lIns="0" tIns="0" rIns="0" bIns="0" rtlCol="0" anchor="t" anchorCtr="0">
            <a:normAutofit/>
          </a:bodyPr>
          <a:lstStyle/>
          <a:p>
            <a:r>
              <a:rPr lang="en-US" sz="1400" dirty="0"/>
              <a:t>Seidman et al 2018; Seidman et al 2016; Garfinkel et al 2017; Cohen et al 2017 </a:t>
            </a:r>
          </a:p>
        </p:txBody>
      </p:sp>
      <p:sp>
        <p:nvSpPr>
          <p:cNvPr id="6" name="Rectangle 5">
            <a:extLst>
              <a:ext uri="{FF2B5EF4-FFF2-40B4-BE49-F238E27FC236}">
                <a16:creationId xmlns:a16="http://schemas.microsoft.com/office/drawing/2014/main" id="{50A18B9C-32EB-4876-8F7E-5F5B8D5C1502}"/>
              </a:ext>
            </a:extLst>
          </p:cNvPr>
          <p:cNvSpPr/>
          <p:nvPr/>
        </p:nvSpPr>
        <p:spPr>
          <a:xfrm>
            <a:off x="2899376" y="2941983"/>
            <a:ext cx="6069496" cy="99391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C7404D0-9E60-496B-9611-AD3EF0641258}"/>
              </a:ext>
            </a:extLst>
          </p:cNvPr>
          <p:cNvSpPr/>
          <p:nvPr/>
        </p:nvSpPr>
        <p:spPr>
          <a:xfrm>
            <a:off x="2899376" y="4345863"/>
            <a:ext cx="6069496" cy="99391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9EFF2DD-35C4-4291-AC3C-6FD18E859DBA}"/>
              </a:ext>
            </a:extLst>
          </p:cNvPr>
          <p:cNvSpPr/>
          <p:nvPr/>
        </p:nvSpPr>
        <p:spPr>
          <a:xfrm>
            <a:off x="2899376" y="5058155"/>
            <a:ext cx="6244624" cy="99391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1522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8"/>
                                        </p:tgtEl>
                                      </p:cBhvr>
                                    </p:animEffect>
                                    <p:set>
                                      <p:cBhvr>
                                        <p:cTn id="17"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27702" y="1844215"/>
            <a:ext cx="6092367" cy="4398964"/>
          </a:xfrm>
        </p:spPr>
        <p:txBody>
          <a:bodyPr vert="horz" lIns="0" tIns="0" rIns="0" bIns="0" rtlCol="0">
            <a:noAutofit/>
          </a:bodyPr>
          <a:lstStyle/>
          <a:p>
            <a:pPr>
              <a:buClr>
                <a:srgbClr val="FF0000"/>
              </a:buClr>
              <a:buFont typeface="Arial" panose="020B0604020202020204" pitchFamily="34" charset="0"/>
            </a:pPr>
            <a:r>
              <a:rPr lang="en-US" sz="2600" dirty="0"/>
              <a:t>Do FP clients recognize risk for HIV?</a:t>
            </a:r>
          </a:p>
          <a:p>
            <a:pPr marL="0" indent="0">
              <a:buClr>
                <a:srgbClr val="FF0000"/>
              </a:buClr>
              <a:buNone/>
            </a:pPr>
            <a:endParaRPr lang="en-US" sz="2600" dirty="0"/>
          </a:p>
          <a:p>
            <a:pPr>
              <a:buClr>
                <a:srgbClr val="FF0000"/>
              </a:buClr>
              <a:buFont typeface="Arial" panose="020B0604020202020204" pitchFamily="34" charset="0"/>
            </a:pPr>
            <a:r>
              <a:rPr lang="en-US" sz="2600" dirty="0"/>
              <a:t>Will FP clients want PrEP? </a:t>
            </a:r>
          </a:p>
          <a:p>
            <a:pPr marL="0" indent="0">
              <a:buClr>
                <a:srgbClr val="FF0000"/>
              </a:buClr>
              <a:buNone/>
            </a:pPr>
            <a:endParaRPr lang="en-US" sz="2600" dirty="0"/>
          </a:p>
          <a:p>
            <a:pPr>
              <a:buClr>
                <a:srgbClr val="FF0000"/>
              </a:buClr>
              <a:buFont typeface="Arial" panose="020B0604020202020204" pitchFamily="34" charset="0"/>
              <a:buChar char="•"/>
            </a:pPr>
            <a:r>
              <a:rPr lang="en-US" sz="2600" dirty="0"/>
              <a:t>How do preferences for HIV and pregnancy prevention differ?</a:t>
            </a:r>
          </a:p>
          <a:p>
            <a:pPr>
              <a:buClr>
                <a:srgbClr val="FF0000"/>
              </a:buClr>
              <a:buFont typeface="Arial" panose="020B0604020202020204" pitchFamily="34" charset="0"/>
            </a:pPr>
            <a:endParaRPr lang="en-US" sz="2600" dirty="0"/>
          </a:p>
          <a:p>
            <a:pPr>
              <a:buClr>
                <a:srgbClr val="FF0000"/>
              </a:buClr>
              <a:buFont typeface="Arial" panose="020B0604020202020204" pitchFamily="34" charset="0"/>
            </a:pPr>
            <a:r>
              <a:rPr lang="en-US" sz="2400" dirty="0"/>
              <a:t>Will </a:t>
            </a:r>
            <a:r>
              <a:rPr lang="en-US" sz="2400" dirty="0" err="1"/>
              <a:t>PrEP</a:t>
            </a:r>
            <a:r>
              <a:rPr lang="en-US" sz="2400" dirty="0"/>
              <a:t> use and adherence differ by contraceptive type used?</a:t>
            </a:r>
          </a:p>
        </p:txBody>
      </p:sp>
      <p:sp>
        <p:nvSpPr>
          <p:cNvPr id="3" name="Title 2"/>
          <p:cNvSpPr>
            <a:spLocks noGrp="1"/>
          </p:cNvSpPr>
          <p:nvPr>
            <p:ph type="title"/>
          </p:nvPr>
        </p:nvSpPr>
        <p:spPr>
          <a:xfrm>
            <a:off x="2271078" y="289688"/>
            <a:ext cx="6782730" cy="579138"/>
          </a:xfrm>
        </p:spPr>
        <p:txBody>
          <a:bodyPr>
            <a:noAutofit/>
          </a:bodyPr>
          <a:lstStyle/>
          <a:p>
            <a:r>
              <a:rPr lang="en-US" sz="3200" b="1" dirty="0"/>
              <a:t>Unanswered questions about PrEP delivery in routine FP settings</a:t>
            </a:r>
            <a:endParaRPr lang="en-US" sz="3200" dirty="0"/>
          </a:p>
        </p:txBody>
      </p:sp>
      <p:pic>
        <p:nvPicPr>
          <p:cNvPr id="6" name="Picture 2" descr="Image result for truvada">
            <a:extLst>
              <a:ext uri="{FF2B5EF4-FFF2-40B4-BE49-F238E27FC236}">
                <a16:creationId xmlns:a16="http://schemas.microsoft.com/office/drawing/2014/main" id="{5673B7EC-8013-43D4-9083-F991B63846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64134" y="3647440"/>
            <a:ext cx="1946803" cy="2595738"/>
          </a:xfrm>
          <a:prstGeom prst="rect">
            <a:avLst/>
          </a:prstGeom>
          <a:noFill/>
          <a:ln>
            <a:solidFill>
              <a:schemeClr val="tx1"/>
            </a:solidFill>
          </a:ln>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5857773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FF63254-53F2-4593-8ABD-D4CBC0177A67}"/>
              </a:ext>
            </a:extLst>
          </p:cNvPr>
          <p:cNvSpPr/>
          <p:nvPr/>
        </p:nvSpPr>
        <p:spPr>
          <a:xfrm>
            <a:off x="327546" y="1233416"/>
            <a:ext cx="7369791" cy="2606722"/>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p:cNvSpPr txBox="1"/>
          <p:nvPr/>
        </p:nvSpPr>
        <p:spPr>
          <a:xfrm>
            <a:off x="3983095" y="5943600"/>
            <a:ext cx="914400" cy="914400"/>
          </a:xfrm>
          <a:prstGeom prst="rect">
            <a:avLst/>
          </a:prstGeom>
        </p:spPr>
        <p:txBody>
          <a:bodyPr vert="horz" wrap="none" lIns="0" tIns="0" rIns="0" bIns="0" rtlCol="0" anchor="t" anchorCtr="0">
            <a:normAutofit/>
          </a:bodyPr>
          <a:lstStyle/>
          <a:p>
            <a:endParaRPr lang="en-US" sz="1400" dirty="0"/>
          </a:p>
        </p:txBody>
      </p:sp>
      <p:sp>
        <p:nvSpPr>
          <p:cNvPr id="3" name="TextBox 2"/>
          <p:cNvSpPr txBox="1"/>
          <p:nvPr/>
        </p:nvSpPr>
        <p:spPr>
          <a:xfrm>
            <a:off x="2635250" y="5476875"/>
            <a:ext cx="914400" cy="914400"/>
          </a:xfrm>
          <a:prstGeom prst="rect">
            <a:avLst/>
          </a:prstGeom>
        </p:spPr>
        <p:txBody>
          <a:bodyPr vert="horz" wrap="none" lIns="0" tIns="0" rIns="0" bIns="0" rtlCol="0" anchor="t" anchorCtr="0">
            <a:normAutofit/>
          </a:bodyPr>
          <a:lstStyle/>
          <a:p>
            <a:endParaRPr lang="en-US" sz="1400" dirty="0"/>
          </a:p>
        </p:txBody>
      </p:sp>
      <p:sp>
        <p:nvSpPr>
          <p:cNvPr id="6" name="TextBox 5"/>
          <p:cNvSpPr txBox="1"/>
          <p:nvPr/>
        </p:nvSpPr>
        <p:spPr>
          <a:xfrm>
            <a:off x="2317750" y="5556250"/>
            <a:ext cx="914400" cy="914400"/>
          </a:xfrm>
          <a:prstGeom prst="rect">
            <a:avLst/>
          </a:prstGeom>
        </p:spPr>
        <p:txBody>
          <a:bodyPr vert="horz" wrap="none" lIns="0" tIns="0" rIns="0" bIns="0" rtlCol="0" anchor="t" anchorCtr="0">
            <a:normAutofit/>
          </a:bodyPr>
          <a:lstStyle/>
          <a:p>
            <a:endParaRPr lang="en-US" sz="1400" dirty="0"/>
          </a:p>
        </p:txBody>
      </p:sp>
      <p:sp>
        <p:nvSpPr>
          <p:cNvPr id="8" name="TextBox 7"/>
          <p:cNvSpPr txBox="1"/>
          <p:nvPr/>
        </p:nvSpPr>
        <p:spPr>
          <a:xfrm>
            <a:off x="8031338" y="6113074"/>
            <a:ext cx="914400" cy="914400"/>
          </a:xfrm>
          <a:prstGeom prst="rect">
            <a:avLst/>
          </a:prstGeom>
        </p:spPr>
        <p:txBody>
          <a:bodyPr vert="horz" wrap="none" lIns="0" tIns="0" rIns="0" bIns="0" rtlCol="0" anchor="t" anchorCtr="0">
            <a:normAutofit/>
          </a:bodyPr>
          <a:lstStyle/>
          <a:p>
            <a:endParaRPr lang="en-US" sz="1400" dirty="0"/>
          </a:p>
        </p:txBody>
      </p:sp>
      <p:sp>
        <p:nvSpPr>
          <p:cNvPr id="12" name="TextBox 11"/>
          <p:cNvSpPr txBox="1"/>
          <p:nvPr/>
        </p:nvSpPr>
        <p:spPr>
          <a:xfrm>
            <a:off x="7378700" y="6019800"/>
            <a:ext cx="1305276" cy="647700"/>
          </a:xfrm>
          <a:prstGeom prst="rect">
            <a:avLst/>
          </a:prstGeom>
        </p:spPr>
        <p:txBody>
          <a:bodyPr vert="horz" wrap="square" lIns="0" tIns="0" rIns="0" bIns="0" rtlCol="0" anchor="t" anchorCtr="0">
            <a:normAutofit/>
          </a:bodyPr>
          <a:lstStyle/>
          <a:p>
            <a:endParaRPr lang="en-US" sz="1400" dirty="0"/>
          </a:p>
        </p:txBody>
      </p:sp>
      <p:sp>
        <p:nvSpPr>
          <p:cNvPr id="13" name="TextBox 12"/>
          <p:cNvSpPr txBox="1"/>
          <p:nvPr/>
        </p:nvSpPr>
        <p:spPr>
          <a:xfrm>
            <a:off x="7378700" y="5943600"/>
            <a:ext cx="1305276" cy="723900"/>
          </a:xfrm>
          <a:prstGeom prst="rect">
            <a:avLst/>
          </a:prstGeom>
          <a:solidFill>
            <a:schemeClr val="bg1"/>
          </a:solidFill>
        </p:spPr>
        <p:txBody>
          <a:bodyPr vert="horz" wrap="square" lIns="0" tIns="0" rIns="0" bIns="0" rtlCol="0" anchor="t" anchorCtr="0">
            <a:normAutofit/>
          </a:bodyPr>
          <a:lstStyle/>
          <a:p>
            <a:endParaRPr lang="en-US" sz="1400" dirty="0"/>
          </a:p>
        </p:txBody>
      </p:sp>
      <p:pic>
        <p:nvPicPr>
          <p:cNvPr id="10" name="Picture 9"/>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7016926" y="6068413"/>
            <a:ext cx="1667050" cy="550474"/>
          </a:xfrm>
          <a:prstGeom prst="rect">
            <a:avLst/>
          </a:prstGeom>
        </p:spPr>
      </p:pic>
      <p:pic>
        <p:nvPicPr>
          <p:cNvPr id="14" name="Picture 13">
            <a:extLst>
              <a:ext uri="{FF2B5EF4-FFF2-40B4-BE49-F238E27FC236}">
                <a16:creationId xmlns:a16="http://schemas.microsoft.com/office/drawing/2014/main" id="{3433586C-4C00-4DC3-9F39-F8B4BDA5F5A2}"/>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269946" y="339232"/>
            <a:ext cx="5189158" cy="1713504"/>
          </a:xfrm>
          <a:prstGeom prst="rect">
            <a:avLst/>
          </a:prstGeom>
        </p:spPr>
      </p:pic>
      <p:sp>
        <p:nvSpPr>
          <p:cNvPr id="15" name="Text Box 2">
            <a:extLst>
              <a:ext uri="{FF2B5EF4-FFF2-40B4-BE49-F238E27FC236}">
                <a16:creationId xmlns:a16="http://schemas.microsoft.com/office/drawing/2014/main" id="{42F101F1-DEB2-4FB9-AD37-7DF3FED53E64}"/>
              </a:ext>
            </a:extLst>
          </p:cNvPr>
          <p:cNvSpPr txBox="1">
            <a:spLocks noChangeArrowheads="1"/>
          </p:cNvSpPr>
          <p:nvPr/>
        </p:nvSpPr>
        <p:spPr bwMode="auto">
          <a:xfrm>
            <a:off x="80668" y="2536777"/>
            <a:ext cx="5472140" cy="781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6200">
                <a:solidFill>
                  <a:schemeClr val="tx1"/>
                </a:solidFill>
                <a:latin typeface="Arial" panose="020B0604020202020204" pitchFamily="34" charset="0"/>
                <a:ea typeface="ＭＳ Ｐゴシック" panose="020B0600070205080204" pitchFamily="34" charset="-128"/>
              </a:defRPr>
            </a:lvl1pPr>
            <a:lvl2pPr marL="742950" indent="-285750">
              <a:defRPr sz="6200">
                <a:solidFill>
                  <a:schemeClr val="tx1"/>
                </a:solidFill>
                <a:latin typeface="Arial" panose="020B0604020202020204" pitchFamily="34" charset="0"/>
                <a:ea typeface="ＭＳ Ｐゴシック" panose="020B0600070205080204" pitchFamily="34" charset="-128"/>
              </a:defRPr>
            </a:lvl2pPr>
            <a:lvl3pPr marL="1143000" indent="-228600">
              <a:defRPr sz="6200">
                <a:solidFill>
                  <a:schemeClr val="tx1"/>
                </a:solidFill>
                <a:latin typeface="Arial" panose="020B0604020202020204" pitchFamily="34" charset="0"/>
                <a:ea typeface="ＭＳ Ｐゴシック" panose="020B0600070205080204" pitchFamily="34" charset="-128"/>
              </a:defRPr>
            </a:lvl3pPr>
            <a:lvl4pPr marL="1600200" indent="-228600">
              <a:defRPr sz="6200">
                <a:solidFill>
                  <a:schemeClr val="tx1"/>
                </a:solidFill>
                <a:latin typeface="Arial" panose="020B0604020202020204" pitchFamily="34" charset="0"/>
                <a:ea typeface="ＭＳ Ｐゴシック" panose="020B0600070205080204" pitchFamily="34" charset="-128"/>
              </a:defRPr>
            </a:lvl4pPr>
            <a:lvl5pPr marL="2057400" indent="-228600">
              <a:defRPr sz="6200">
                <a:solidFill>
                  <a:schemeClr val="tx1"/>
                </a:solidFill>
                <a:latin typeface="Arial" panose="020B0604020202020204" pitchFamily="34" charset="0"/>
                <a:ea typeface="ＭＳ Ｐゴシック" panose="020B0600070205080204" pitchFamily="34" charset="-128"/>
              </a:defRPr>
            </a:lvl5pPr>
            <a:lvl6pPr marL="2514600" indent="-228600" defTabSz="3133725" eaLnBrk="0" fontAlgn="base" hangingPunct="0">
              <a:spcBef>
                <a:spcPct val="0"/>
              </a:spcBef>
              <a:spcAft>
                <a:spcPct val="0"/>
              </a:spcAft>
              <a:defRPr sz="6200">
                <a:solidFill>
                  <a:schemeClr val="tx1"/>
                </a:solidFill>
                <a:latin typeface="Arial" panose="020B0604020202020204" pitchFamily="34" charset="0"/>
                <a:ea typeface="ＭＳ Ｐゴシック" panose="020B0600070205080204" pitchFamily="34" charset="-128"/>
              </a:defRPr>
            </a:lvl6pPr>
            <a:lvl7pPr marL="2971800" indent="-228600" defTabSz="3133725" eaLnBrk="0" fontAlgn="base" hangingPunct="0">
              <a:spcBef>
                <a:spcPct val="0"/>
              </a:spcBef>
              <a:spcAft>
                <a:spcPct val="0"/>
              </a:spcAft>
              <a:defRPr sz="6200">
                <a:solidFill>
                  <a:schemeClr val="tx1"/>
                </a:solidFill>
                <a:latin typeface="Arial" panose="020B0604020202020204" pitchFamily="34" charset="0"/>
                <a:ea typeface="ＭＳ Ｐゴシック" panose="020B0600070205080204" pitchFamily="34" charset="-128"/>
              </a:defRPr>
            </a:lvl7pPr>
            <a:lvl8pPr marL="3429000" indent="-228600" defTabSz="3133725" eaLnBrk="0" fontAlgn="base" hangingPunct="0">
              <a:spcBef>
                <a:spcPct val="0"/>
              </a:spcBef>
              <a:spcAft>
                <a:spcPct val="0"/>
              </a:spcAft>
              <a:defRPr sz="6200">
                <a:solidFill>
                  <a:schemeClr val="tx1"/>
                </a:solidFill>
                <a:latin typeface="Arial" panose="020B0604020202020204" pitchFamily="34" charset="0"/>
                <a:ea typeface="ＭＳ Ｐゴシック" panose="020B0600070205080204" pitchFamily="34" charset="-128"/>
              </a:defRPr>
            </a:lvl8pPr>
            <a:lvl9pPr marL="3886200" indent="-228600" defTabSz="3133725" eaLnBrk="0" fontAlgn="base" hangingPunct="0">
              <a:spcBef>
                <a:spcPct val="0"/>
              </a:spcBef>
              <a:spcAft>
                <a:spcPct val="0"/>
              </a:spcAft>
              <a:defRPr sz="6200">
                <a:solidFill>
                  <a:schemeClr val="tx1"/>
                </a:solidFill>
                <a:latin typeface="Arial" panose="020B0604020202020204" pitchFamily="34" charset="0"/>
                <a:ea typeface="ＭＳ Ｐゴシック" panose="020B0600070205080204" pitchFamily="34" charset="-128"/>
              </a:defRPr>
            </a:lvl9pPr>
          </a:lstStyle>
          <a:p>
            <a:pPr algn="ctr">
              <a:defRPr/>
            </a:pPr>
            <a:r>
              <a:rPr lang="en-US" sz="2800" dirty="0">
                <a:cs typeface="Arial" panose="020B0604020202020204" pitchFamily="34" charset="0"/>
              </a:rPr>
              <a:t>Implementation program delivering PrEP within MCH and FP clinics in Kisumu, Kenya.</a:t>
            </a:r>
          </a:p>
          <a:p>
            <a:pPr algn="ctr">
              <a:defRPr/>
            </a:pPr>
            <a:endParaRPr lang="en-US" sz="1800" dirty="0">
              <a:cs typeface="Arial" panose="020B0604020202020204" pitchFamily="34" charset="0"/>
            </a:endParaRPr>
          </a:p>
          <a:p>
            <a:pPr algn="ctr">
              <a:defRPr/>
            </a:pPr>
            <a:r>
              <a:rPr lang="en-US" sz="1800" dirty="0"/>
              <a:t>PrIYA is part of the DREAMS Innovation Challenge funded by PEPFAR &amp;</a:t>
            </a:r>
          </a:p>
          <a:p>
            <a:pPr algn="ctr">
              <a:defRPr/>
            </a:pPr>
            <a:r>
              <a:rPr lang="en-US" sz="1800" dirty="0"/>
              <a:t>managed by JSI Research &amp; Training Institute, Inc.</a:t>
            </a:r>
            <a:endParaRPr lang="en-US" sz="1800" dirty="0">
              <a:latin typeface="Century Gothic" panose="020B0502020202020204" pitchFamily="34" charset="0"/>
            </a:endParaRPr>
          </a:p>
        </p:txBody>
      </p:sp>
      <p:pic>
        <p:nvPicPr>
          <p:cNvPr id="9" name="Picture 8">
            <a:extLst>
              <a:ext uri="{FF2B5EF4-FFF2-40B4-BE49-F238E27FC236}">
                <a16:creationId xmlns:a16="http://schemas.microsoft.com/office/drawing/2014/main" id="{2934434E-6B48-4C4C-97F4-4ECCAD749695}"/>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8704"/>
          <a:stretch/>
        </p:blipFill>
        <p:spPr>
          <a:xfrm rot="5400000">
            <a:off x="5426243" y="1732231"/>
            <a:ext cx="3607131" cy="2963270"/>
          </a:xfrm>
          <a:prstGeom prst="rect">
            <a:avLst/>
          </a:prstGeom>
          <a:ln>
            <a:solidFill>
              <a:schemeClr val="tx1"/>
            </a:solidFill>
          </a:ln>
        </p:spPr>
      </p:pic>
    </p:spTree>
    <p:extLst>
      <p:ext uri="{BB962C8B-B14F-4D97-AF65-F5344CB8AC3E}">
        <p14:creationId xmlns:p14="http://schemas.microsoft.com/office/powerpoint/2010/main" val="7130896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2">
            <a:extLst>
              <a:ext uri="{FF2B5EF4-FFF2-40B4-BE49-F238E27FC236}">
                <a16:creationId xmlns:a16="http://schemas.microsoft.com/office/drawing/2014/main" id="{D47ABEF4-61E6-499A-8188-FDD5BEE4A694}"/>
              </a:ext>
            </a:extLst>
          </p:cNvPr>
          <p:cNvSpPr txBox="1">
            <a:spLocks noChangeArrowheads="1"/>
          </p:cNvSpPr>
          <p:nvPr/>
        </p:nvSpPr>
        <p:spPr bwMode="auto">
          <a:xfrm>
            <a:off x="2123441" y="304424"/>
            <a:ext cx="6695440" cy="7120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6200">
                <a:solidFill>
                  <a:schemeClr val="tx1"/>
                </a:solidFill>
                <a:latin typeface="Arial" panose="020B0604020202020204" pitchFamily="34" charset="0"/>
                <a:ea typeface="ＭＳ Ｐゴシック" panose="020B0600070205080204" pitchFamily="34" charset="-128"/>
              </a:defRPr>
            </a:lvl1pPr>
            <a:lvl2pPr marL="742950" indent="-285750">
              <a:defRPr sz="6200">
                <a:solidFill>
                  <a:schemeClr val="tx1"/>
                </a:solidFill>
                <a:latin typeface="Arial" panose="020B0604020202020204" pitchFamily="34" charset="0"/>
                <a:ea typeface="ＭＳ Ｐゴシック" panose="020B0600070205080204" pitchFamily="34" charset="-128"/>
              </a:defRPr>
            </a:lvl2pPr>
            <a:lvl3pPr marL="1143000" indent="-228600">
              <a:defRPr sz="6200">
                <a:solidFill>
                  <a:schemeClr val="tx1"/>
                </a:solidFill>
                <a:latin typeface="Arial" panose="020B0604020202020204" pitchFamily="34" charset="0"/>
                <a:ea typeface="ＭＳ Ｐゴシック" panose="020B0600070205080204" pitchFamily="34" charset="-128"/>
              </a:defRPr>
            </a:lvl3pPr>
            <a:lvl4pPr marL="1600200" indent="-228600">
              <a:defRPr sz="6200">
                <a:solidFill>
                  <a:schemeClr val="tx1"/>
                </a:solidFill>
                <a:latin typeface="Arial" panose="020B0604020202020204" pitchFamily="34" charset="0"/>
                <a:ea typeface="ＭＳ Ｐゴシック" panose="020B0600070205080204" pitchFamily="34" charset="-128"/>
              </a:defRPr>
            </a:lvl4pPr>
            <a:lvl5pPr marL="2057400" indent="-228600">
              <a:defRPr sz="6200">
                <a:solidFill>
                  <a:schemeClr val="tx1"/>
                </a:solidFill>
                <a:latin typeface="Arial" panose="020B0604020202020204" pitchFamily="34" charset="0"/>
                <a:ea typeface="ＭＳ Ｐゴシック" panose="020B0600070205080204" pitchFamily="34" charset="-128"/>
              </a:defRPr>
            </a:lvl5pPr>
            <a:lvl6pPr marL="2514600" indent="-228600" defTabSz="3133725" eaLnBrk="0" fontAlgn="base" hangingPunct="0">
              <a:spcBef>
                <a:spcPct val="0"/>
              </a:spcBef>
              <a:spcAft>
                <a:spcPct val="0"/>
              </a:spcAft>
              <a:defRPr sz="6200">
                <a:solidFill>
                  <a:schemeClr val="tx1"/>
                </a:solidFill>
                <a:latin typeface="Arial" panose="020B0604020202020204" pitchFamily="34" charset="0"/>
                <a:ea typeface="ＭＳ Ｐゴシック" panose="020B0600070205080204" pitchFamily="34" charset="-128"/>
              </a:defRPr>
            </a:lvl6pPr>
            <a:lvl7pPr marL="2971800" indent="-228600" defTabSz="3133725" eaLnBrk="0" fontAlgn="base" hangingPunct="0">
              <a:spcBef>
                <a:spcPct val="0"/>
              </a:spcBef>
              <a:spcAft>
                <a:spcPct val="0"/>
              </a:spcAft>
              <a:defRPr sz="6200">
                <a:solidFill>
                  <a:schemeClr val="tx1"/>
                </a:solidFill>
                <a:latin typeface="Arial" panose="020B0604020202020204" pitchFamily="34" charset="0"/>
                <a:ea typeface="ＭＳ Ｐゴシック" panose="020B0600070205080204" pitchFamily="34" charset="-128"/>
              </a:defRPr>
            </a:lvl7pPr>
            <a:lvl8pPr marL="3429000" indent="-228600" defTabSz="3133725" eaLnBrk="0" fontAlgn="base" hangingPunct="0">
              <a:spcBef>
                <a:spcPct val="0"/>
              </a:spcBef>
              <a:spcAft>
                <a:spcPct val="0"/>
              </a:spcAft>
              <a:defRPr sz="6200">
                <a:solidFill>
                  <a:schemeClr val="tx1"/>
                </a:solidFill>
                <a:latin typeface="Arial" panose="020B0604020202020204" pitchFamily="34" charset="0"/>
                <a:ea typeface="ＭＳ Ｐゴシック" panose="020B0600070205080204" pitchFamily="34" charset="-128"/>
              </a:defRPr>
            </a:lvl8pPr>
            <a:lvl9pPr marL="3886200" indent="-228600" defTabSz="3133725" eaLnBrk="0" fontAlgn="base" hangingPunct="0">
              <a:spcBef>
                <a:spcPct val="0"/>
              </a:spcBef>
              <a:spcAft>
                <a:spcPct val="0"/>
              </a:spcAft>
              <a:defRPr sz="6200">
                <a:solidFill>
                  <a:schemeClr val="tx1"/>
                </a:solidFill>
                <a:latin typeface="Arial" panose="020B0604020202020204" pitchFamily="34" charset="0"/>
                <a:ea typeface="ＭＳ Ｐゴシック" panose="020B0600070205080204" pitchFamily="34" charset="-128"/>
              </a:defRPr>
            </a:lvl9pPr>
          </a:lstStyle>
          <a:p>
            <a:pPr>
              <a:lnSpc>
                <a:spcPct val="107000"/>
              </a:lnSpc>
              <a:spcAft>
                <a:spcPts val="10"/>
              </a:spcAft>
            </a:pPr>
            <a:r>
              <a:rPr lang="en-US" altLang="en-US" sz="3200" b="1" dirty="0">
                <a:latin typeface="+mj-lt"/>
                <a:cs typeface="Calibri" panose="020F0502020204030204" pitchFamily="34" charset="0"/>
              </a:rPr>
              <a:t>Distribution of 16 PrIYA sites across Kisumu County </a:t>
            </a:r>
          </a:p>
        </p:txBody>
      </p:sp>
      <p:pic>
        <p:nvPicPr>
          <p:cNvPr id="12" name="Picture 12">
            <a:extLst>
              <a:ext uri="{FF2B5EF4-FFF2-40B4-BE49-F238E27FC236}">
                <a16:creationId xmlns:a16="http://schemas.microsoft.com/office/drawing/2014/main" id="{E2A84AB5-3DEE-4811-8BC9-B7187B5E5B6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16171" y="2714470"/>
            <a:ext cx="4908025" cy="2553584"/>
          </a:xfrm>
          <a:prstGeom prst="rect">
            <a:avLst/>
          </a:prstGeom>
          <a:noFill/>
          <a:ln w="9525">
            <a:solidFill>
              <a:srgbClr val="26247B"/>
            </a:solidFill>
            <a:miter lim="800000"/>
            <a:headEnd/>
            <a:tailEnd/>
          </a:ln>
          <a:extLst>
            <a:ext uri="{909E8E84-426E-40dd-AFC4-6F175D3DCCD1}">
              <a14:hiddenFill xmlns="" xmlns:a14="http://schemas.microsoft.com/office/drawing/2010/main">
                <a:solidFill>
                  <a:srgbClr val="FFFFFF"/>
                </a:solidFill>
              </a14:hiddenFill>
            </a:ext>
          </a:extLst>
        </p:spPr>
      </p:pic>
      <p:pic>
        <p:nvPicPr>
          <p:cNvPr id="13" name="Picture 124" descr="Image result for kisumu county kenya">
            <a:extLst>
              <a:ext uri="{FF2B5EF4-FFF2-40B4-BE49-F238E27FC236}">
                <a16:creationId xmlns:a16="http://schemas.microsoft.com/office/drawing/2014/main" id="{8CB6D9A4-9CFC-434A-8043-BBD6C7872E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059" y="1885896"/>
            <a:ext cx="3652763" cy="4019464"/>
          </a:xfrm>
          <a:prstGeom prst="rect">
            <a:avLst/>
          </a:prstGeom>
          <a:noFill/>
          <a:ln w="9525">
            <a:solidFill>
              <a:srgbClr val="26247B"/>
            </a:solidFill>
            <a:miter lim="800000"/>
            <a:headEnd/>
            <a:tailEnd/>
          </a:ln>
          <a:extLst>
            <a:ext uri="{909E8E84-426E-40dd-AFC4-6F175D3DCCD1}">
              <a14:hiddenFill xmlns="" xmlns:a14="http://schemas.microsoft.com/office/drawing/2010/main">
                <a:solidFill>
                  <a:srgbClr val="FFFFFF"/>
                </a:solidFill>
              </a14:hiddenFill>
            </a:ext>
          </a:extLst>
        </p:spPr>
      </p:pic>
      <p:pic>
        <p:nvPicPr>
          <p:cNvPr id="14" name="Picture 14">
            <a:extLst>
              <a:ext uri="{FF2B5EF4-FFF2-40B4-BE49-F238E27FC236}">
                <a16:creationId xmlns:a16="http://schemas.microsoft.com/office/drawing/2014/main" id="{44663E2C-EE77-4598-BFE3-9AFD18FF8A6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091291" y="4658610"/>
            <a:ext cx="1832905" cy="609444"/>
          </a:xfrm>
          <a:prstGeom prst="rect">
            <a:avLst/>
          </a:prstGeom>
          <a:noFill/>
          <a:ln w="9525">
            <a:solidFill>
              <a:srgbClr val="26247B"/>
            </a:solidFill>
            <a:miter lim="800000"/>
            <a:headEnd/>
            <a:tailEnd/>
          </a:ln>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3422011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2">
            <a:extLst>
              <a:ext uri="{FF2B5EF4-FFF2-40B4-BE49-F238E27FC236}">
                <a16:creationId xmlns:a16="http://schemas.microsoft.com/office/drawing/2014/main" id="{D47ABEF4-61E6-499A-8188-FDD5BEE4A694}"/>
              </a:ext>
            </a:extLst>
          </p:cNvPr>
          <p:cNvSpPr txBox="1">
            <a:spLocks noChangeArrowheads="1"/>
          </p:cNvSpPr>
          <p:nvPr/>
        </p:nvSpPr>
        <p:spPr bwMode="auto">
          <a:xfrm>
            <a:off x="2255521" y="597719"/>
            <a:ext cx="6695440" cy="7120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defPPr>
              <a:defRPr lang="en-US"/>
            </a:defPPr>
            <a:lvl1pPr>
              <a:lnSpc>
                <a:spcPct val="107000"/>
              </a:lnSpc>
              <a:spcAft>
                <a:spcPts val="10"/>
              </a:spcAft>
              <a:defRPr sz="3200" b="1">
                <a:latin typeface="+mj-lt"/>
                <a:ea typeface="ＭＳ Ｐゴシック" panose="020B0600070205080204" pitchFamily="34" charset="-128"/>
                <a:cs typeface="Calibri" panose="020F0502020204030204" pitchFamily="34" charset="0"/>
              </a:defRPr>
            </a:lvl1pPr>
            <a:lvl2pPr marL="742950" indent="-285750">
              <a:defRPr sz="6200">
                <a:latin typeface="Arial" panose="020B0604020202020204" pitchFamily="34" charset="0"/>
                <a:ea typeface="ＭＳ Ｐゴシック" panose="020B0600070205080204" pitchFamily="34" charset="-128"/>
              </a:defRPr>
            </a:lvl2pPr>
            <a:lvl3pPr marL="1143000" indent="-228600">
              <a:defRPr sz="6200">
                <a:latin typeface="Arial" panose="020B0604020202020204" pitchFamily="34" charset="0"/>
                <a:ea typeface="ＭＳ Ｐゴシック" panose="020B0600070205080204" pitchFamily="34" charset="-128"/>
              </a:defRPr>
            </a:lvl3pPr>
            <a:lvl4pPr marL="1600200" indent="-228600">
              <a:defRPr sz="6200">
                <a:latin typeface="Arial" panose="020B0604020202020204" pitchFamily="34" charset="0"/>
                <a:ea typeface="ＭＳ Ｐゴシック" panose="020B0600070205080204" pitchFamily="34" charset="-128"/>
              </a:defRPr>
            </a:lvl4pPr>
            <a:lvl5pPr marL="2057400" indent="-228600">
              <a:defRPr sz="6200">
                <a:latin typeface="Arial" panose="020B0604020202020204" pitchFamily="34" charset="0"/>
                <a:ea typeface="ＭＳ Ｐゴシック" panose="020B0600070205080204" pitchFamily="34" charset="-128"/>
              </a:defRPr>
            </a:lvl5pPr>
            <a:lvl6pPr marL="2514600" indent="-228600" defTabSz="3133725" eaLnBrk="0" fontAlgn="base" hangingPunct="0">
              <a:spcBef>
                <a:spcPct val="0"/>
              </a:spcBef>
              <a:spcAft>
                <a:spcPct val="0"/>
              </a:spcAft>
              <a:defRPr sz="6200">
                <a:latin typeface="Arial" panose="020B0604020202020204" pitchFamily="34" charset="0"/>
                <a:ea typeface="ＭＳ Ｐゴシック" panose="020B0600070205080204" pitchFamily="34" charset="-128"/>
              </a:defRPr>
            </a:lvl6pPr>
            <a:lvl7pPr marL="2971800" indent="-228600" defTabSz="3133725" eaLnBrk="0" fontAlgn="base" hangingPunct="0">
              <a:spcBef>
                <a:spcPct val="0"/>
              </a:spcBef>
              <a:spcAft>
                <a:spcPct val="0"/>
              </a:spcAft>
              <a:defRPr sz="6200">
                <a:latin typeface="Arial" panose="020B0604020202020204" pitchFamily="34" charset="0"/>
                <a:ea typeface="ＭＳ Ｐゴシック" panose="020B0600070205080204" pitchFamily="34" charset="-128"/>
              </a:defRPr>
            </a:lvl7pPr>
            <a:lvl8pPr marL="3429000" indent="-228600" defTabSz="3133725" eaLnBrk="0" fontAlgn="base" hangingPunct="0">
              <a:spcBef>
                <a:spcPct val="0"/>
              </a:spcBef>
              <a:spcAft>
                <a:spcPct val="0"/>
              </a:spcAft>
              <a:defRPr sz="6200">
                <a:latin typeface="Arial" panose="020B0604020202020204" pitchFamily="34" charset="0"/>
                <a:ea typeface="ＭＳ Ｐゴシック" panose="020B0600070205080204" pitchFamily="34" charset="-128"/>
              </a:defRPr>
            </a:lvl8pPr>
            <a:lvl9pPr marL="3886200" indent="-228600" defTabSz="3133725" eaLnBrk="0" fontAlgn="base" hangingPunct="0">
              <a:spcBef>
                <a:spcPct val="0"/>
              </a:spcBef>
              <a:spcAft>
                <a:spcPct val="0"/>
              </a:spcAft>
              <a:defRPr sz="6200">
                <a:latin typeface="Arial" panose="020B0604020202020204" pitchFamily="34" charset="0"/>
                <a:ea typeface="ＭＳ Ｐゴシック" panose="020B0600070205080204" pitchFamily="34" charset="-128"/>
              </a:defRPr>
            </a:lvl9pPr>
          </a:lstStyle>
          <a:p>
            <a:r>
              <a:rPr lang="en-US" altLang="en-US" dirty="0"/>
              <a:t>AIM </a:t>
            </a:r>
          </a:p>
        </p:txBody>
      </p:sp>
      <p:sp>
        <p:nvSpPr>
          <p:cNvPr id="12" name="Content Placeholder 2">
            <a:extLst>
              <a:ext uri="{FF2B5EF4-FFF2-40B4-BE49-F238E27FC236}">
                <a16:creationId xmlns:a16="http://schemas.microsoft.com/office/drawing/2014/main" id="{410A071E-C1D0-48C8-8CA8-6DF0CE5B692E}"/>
              </a:ext>
            </a:extLst>
          </p:cNvPr>
          <p:cNvSpPr>
            <a:spLocks noGrp="1"/>
          </p:cNvSpPr>
          <p:nvPr>
            <p:ph idx="1"/>
          </p:nvPr>
        </p:nvSpPr>
        <p:spPr>
          <a:xfrm>
            <a:off x="122831" y="1748234"/>
            <a:ext cx="8828130" cy="4450035"/>
          </a:xfrm>
        </p:spPr>
        <p:txBody>
          <a:bodyPr>
            <a:normAutofit/>
          </a:bodyPr>
          <a:lstStyle/>
          <a:p>
            <a:pPr marL="0" indent="0" algn="ctr">
              <a:buClr>
                <a:srgbClr val="FF0000"/>
              </a:buClr>
              <a:buNone/>
            </a:pPr>
            <a:r>
              <a:rPr lang="en-US" sz="2800" dirty="0"/>
              <a:t>Evaluate PrEP acceptance and cofactors of uptake among women offered PrEP during routine FP visits</a:t>
            </a:r>
          </a:p>
        </p:txBody>
      </p:sp>
      <p:pic>
        <p:nvPicPr>
          <p:cNvPr id="3" name="Picture 2">
            <a:extLst>
              <a:ext uri="{FF2B5EF4-FFF2-40B4-BE49-F238E27FC236}">
                <a16:creationId xmlns:a16="http://schemas.microsoft.com/office/drawing/2014/main" id="{D5DB1B91-C8E0-43B6-85FA-43744DAB492B}"/>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Lst>
          </a:blip>
          <a:stretch>
            <a:fillRect/>
          </a:stretch>
        </p:blipFill>
        <p:spPr>
          <a:xfrm>
            <a:off x="543339" y="2947245"/>
            <a:ext cx="6324832" cy="3557718"/>
          </a:xfrm>
          <a:prstGeom prst="rect">
            <a:avLst/>
          </a:prstGeom>
          <a:ln>
            <a:solidFill>
              <a:schemeClr val="tx1"/>
            </a:solidFill>
          </a:ln>
        </p:spPr>
      </p:pic>
    </p:spTree>
    <p:extLst>
      <p:ext uri="{BB962C8B-B14F-4D97-AF65-F5344CB8AC3E}">
        <p14:creationId xmlns:p14="http://schemas.microsoft.com/office/powerpoint/2010/main" val="9287211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2">
            <a:extLst>
              <a:ext uri="{FF2B5EF4-FFF2-40B4-BE49-F238E27FC236}">
                <a16:creationId xmlns:a16="http://schemas.microsoft.com/office/drawing/2014/main" id="{D47ABEF4-61E6-499A-8188-FDD5BEE4A694}"/>
              </a:ext>
            </a:extLst>
          </p:cNvPr>
          <p:cNvSpPr txBox="1">
            <a:spLocks noChangeArrowheads="1"/>
          </p:cNvSpPr>
          <p:nvPr/>
        </p:nvSpPr>
        <p:spPr bwMode="auto">
          <a:xfrm>
            <a:off x="2255521" y="597719"/>
            <a:ext cx="6695440" cy="7120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6200">
                <a:solidFill>
                  <a:schemeClr val="tx1"/>
                </a:solidFill>
                <a:latin typeface="Arial" panose="020B0604020202020204" pitchFamily="34" charset="0"/>
                <a:ea typeface="ＭＳ Ｐゴシック" panose="020B0600070205080204" pitchFamily="34" charset="-128"/>
              </a:defRPr>
            </a:lvl1pPr>
            <a:lvl2pPr marL="742950" indent="-285750">
              <a:defRPr sz="6200">
                <a:solidFill>
                  <a:schemeClr val="tx1"/>
                </a:solidFill>
                <a:latin typeface="Arial" panose="020B0604020202020204" pitchFamily="34" charset="0"/>
                <a:ea typeface="ＭＳ Ｐゴシック" panose="020B0600070205080204" pitchFamily="34" charset="-128"/>
              </a:defRPr>
            </a:lvl2pPr>
            <a:lvl3pPr marL="1143000" indent="-228600">
              <a:defRPr sz="6200">
                <a:solidFill>
                  <a:schemeClr val="tx1"/>
                </a:solidFill>
                <a:latin typeface="Arial" panose="020B0604020202020204" pitchFamily="34" charset="0"/>
                <a:ea typeface="ＭＳ Ｐゴシック" panose="020B0600070205080204" pitchFamily="34" charset="-128"/>
              </a:defRPr>
            </a:lvl3pPr>
            <a:lvl4pPr marL="1600200" indent="-228600">
              <a:defRPr sz="6200">
                <a:solidFill>
                  <a:schemeClr val="tx1"/>
                </a:solidFill>
                <a:latin typeface="Arial" panose="020B0604020202020204" pitchFamily="34" charset="0"/>
                <a:ea typeface="ＭＳ Ｐゴシック" panose="020B0600070205080204" pitchFamily="34" charset="-128"/>
              </a:defRPr>
            </a:lvl4pPr>
            <a:lvl5pPr marL="2057400" indent="-228600">
              <a:defRPr sz="6200">
                <a:solidFill>
                  <a:schemeClr val="tx1"/>
                </a:solidFill>
                <a:latin typeface="Arial" panose="020B0604020202020204" pitchFamily="34" charset="0"/>
                <a:ea typeface="ＭＳ Ｐゴシック" panose="020B0600070205080204" pitchFamily="34" charset="-128"/>
              </a:defRPr>
            </a:lvl5pPr>
            <a:lvl6pPr marL="2514600" indent="-228600" defTabSz="3133725" eaLnBrk="0" fontAlgn="base" hangingPunct="0">
              <a:spcBef>
                <a:spcPct val="0"/>
              </a:spcBef>
              <a:spcAft>
                <a:spcPct val="0"/>
              </a:spcAft>
              <a:defRPr sz="6200">
                <a:solidFill>
                  <a:schemeClr val="tx1"/>
                </a:solidFill>
                <a:latin typeface="Arial" panose="020B0604020202020204" pitchFamily="34" charset="0"/>
                <a:ea typeface="ＭＳ Ｐゴシック" panose="020B0600070205080204" pitchFamily="34" charset="-128"/>
              </a:defRPr>
            </a:lvl6pPr>
            <a:lvl7pPr marL="2971800" indent="-228600" defTabSz="3133725" eaLnBrk="0" fontAlgn="base" hangingPunct="0">
              <a:spcBef>
                <a:spcPct val="0"/>
              </a:spcBef>
              <a:spcAft>
                <a:spcPct val="0"/>
              </a:spcAft>
              <a:defRPr sz="6200">
                <a:solidFill>
                  <a:schemeClr val="tx1"/>
                </a:solidFill>
                <a:latin typeface="Arial" panose="020B0604020202020204" pitchFamily="34" charset="0"/>
                <a:ea typeface="ＭＳ Ｐゴシック" panose="020B0600070205080204" pitchFamily="34" charset="-128"/>
              </a:defRPr>
            </a:lvl7pPr>
            <a:lvl8pPr marL="3429000" indent="-228600" defTabSz="3133725" eaLnBrk="0" fontAlgn="base" hangingPunct="0">
              <a:spcBef>
                <a:spcPct val="0"/>
              </a:spcBef>
              <a:spcAft>
                <a:spcPct val="0"/>
              </a:spcAft>
              <a:defRPr sz="6200">
                <a:solidFill>
                  <a:schemeClr val="tx1"/>
                </a:solidFill>
                <a:latin typeface="Arial" panose="020B0604020202020204" pitchFamily="34" charset="0"/>
                <a:ea typeface="ＭＳ Ｐゴシック" panose="020B0600070205080204" pitchFamily="34" charset="-128"/>
              </a:defRPr>
            </a:lvl8pPr>
            <a:lvl9pPr marL="3886200" indent="-228600" defTabSz="3133725" eaLnBrk="0" fontAlgn="base" hangingPunct="0">
              <a:spcBef>
                <a:spcPct val="0"/>
              </a:spcBef>
              <a:spcAft>
                <a:spcPct val="0"/>
              </a:spcAft>
              <a:defRPr sz="6200">
                <a:solidFill>
                  <a:schemeClr val="tx1"/>
                </a:solidFill>
                <a:latin typeface="Arial" panose="020B0604020202020204" pitchFamily="34" charset="0"/>
                <a:ea typeface="ＭＳ Ｐゴシック" panose="020B0600070205080204" pitchFamily="34" charset="-128"/>
              </a:defRPr>
            </a:lvl9pPr>
          </a:lstStyle>
          <a:p>
            <a:pPr>
              <a:lnSpc>
                <a:spcPct val="107000"/>
              </a:lnSpc>
              <a:spcAft>
                <a:spcPts val="10"/>
              </a:spcAft>
            </a:pPr>
            <a:r>
              <a:rPr lang="en-US" altLang="en-US" sz="3200" b="1" dirty="0">
                <a:latin typeface="+mj-lt"/>
                <a:cs typeface="Calibri" panose="020F0502020204030204" pitchFamily="34" charset="0"/>
              </a:rPr>
              <a:t>Methods </a:t>
            </a:r>
          </a:p>
        </p:txBody>
      </p:sp>
      <p:sp>
        <p:nvSpPr>
          <p:cNvPr id="12" name="Content Placeholder 2">
            <a:extLst>
              <a:ext uri="{FF2B5EF4-FFF2-40B4-BE49-F238E27FC236}">
                <a16:creationId xmlns:a16="http://schemas.microsoft.com/office/drawing/2014/main" id="{410A071E-C1D0-48C8-8CA8-6DF0CE5B692E}"/>
              </a:ext>
            </a:extLst>
          </p:cNvPr>
          <p:cNvSpPr>
            <a:spLocks noGrp="1"/>
          </p:cNvSpPr>
          <p:nvPr>
            <p:ph idx="1"/>
          </p:nvPr>
        </p:nvSpPr>
        <p:spPr>
          <a:xfrm>
            <a:off x="152401" y="1619867"/>
            <a:ext cx="5306704" cy="4183039"/>
          </a:xfrm>
        </p:spPr>
        <p:txBody>
          <a:bodyPr vert="horz" lIns="0" tIns="0" rIns="0" bIns="0" rtlCol="0">
            <a:noAutofit/>
          </a:bodyPr>
          <a:lstStyle/>
          <a:p>
            <a:pPr>
              <a:buClr>
                <a:srgbClr val="FF0000"/>
              </a:buClr>
              <a:buFont typeface="Arial" panose="020B0604020202020204" pitchFamily="34" charset="0"/>
            </a:pPr>
            <a:r>
              <a:rPr lang="en-US" sz="2800" dirty="0"/>
              <a:t>Integrated PrEP delivery within routine FP clinics</a:t>
            </a:r>
          </a:p>
          <a:p>
            <a:pPr>
              <a:buClr>
                <a:srgbClr val="FF0000"/>
              </a:buClr>
              <a:buFont typeface="Arial" panose="020B0604020202020204" pitchFamily="34" charset="0"/>
            </a:pPr>
            <a:endParaRPr lang="en-US" sz="2800" dirty="0"/>
          </a:p>
          <a:p>
            <a:pPr>
              <a:buClr>
                <a:srgbClr val="FF0000"/>
              </a:buClr>
              <a:buFont typeface="Arial" panose="020B0604020202020204" pitchFamily="34" charset="0"/>
            </a:pPr>
            <a:r>
              <a:rPr lang="en-US" sz="2800" dirty="0"/>
              <a:t>HIV-uninfected women attending routine FP visits</a:t>
            </a:r>
          </a:p>
          <a:p>
            <a:pPr>
              <a:buClr>
                <a:srgbClr val="FF0000"/>
              </a:buClr>
              <a:buFont typeface="Arial" panose="020B0604020202020204" pitchFamily="34" charset="0"/>
            </a:pPr>
            <a:endParaRPr lang="en-US" sz="2800" dirty="0"/>
          </a:p>
          <a:p>
            <a:pPr>
              <a:buClr>
                <a:srgbClr val="FF0000"/>
              </a:buClr>
              <a:buFont typeface="Arial" panose="020B0604020202020204" pitchFamily="34" charset="0"/>
            </a:pPr>
            <a:r>
              <a:rPr lang="en-US" sz="2800" dirty="0"/>
              <a:t>Screened for behavioral risk factors and willingness to consider </a:t>
            </a:r>
            <a:r>
              <a:rPr lang="en-US" sz="2800" dirty="0" err="1"/>
              <a:t>PrEP</a:t>
            </a:r>
            <a:r>
              <a:rPr lang="en-US" sz="2800" dirty="0"/>
              <a:t> </a:t>
            </a:r>
          </a:p>
          <a:p>
            <a:pPr>
              <a:buClr>
                <a:srgbClr val="FF0000"/>
              </a:buClr>
              <a:buFont typeface="Arial" panose="020B0604020202020204" pitchFamily="34" charset="0"/>
            </a:pPr>
            <a:endParaRPr lang="en-US" sz="2600" dirty="0"/>
          </a:p>
        </p:txBody>
      </p:sp>
      <p:pic>
        <p:nvPicPr>
          <p:cNvPr id="8" name="Picture 7">
            <a:extLst>
              <a:ext uri="{FF2B5EF4-FFF2-40B4-BE49-F238E27FC236}">
                <a16:creationId xmlns:a16="http://schemas.microsoft.com/office/drawing/2014/main" id="{62B159E8-FE20-455D-9772-C7BB6A7D5E3D}"/>
              </a:ext>
            </a:extLst>
          </p:cNvPr>
          <p:cNvPicPr>
            <a:picLocks noChangeAspect="1"/>
          </p:cNvPicPr>
          <p:nvPr/>
        </p:nvPicPr>
        <p:blipFill>
          <a:blip r:embed="rId3"/>
          <a:stretch>
            <a:fillRect/>
          </a:stretch>
        </p:blipFill>
        <p:spPr>
          <a:xfrm>
            <a:off x="5459105" y="1619867"/>
            <a:ext cx="3352365" cy="4183039"/>
          </a:xfrm>
          <a:prstGeom prst="rect">
            <a:avLst/>
          </a:prstGeom>
          <a:ln>
            <a:solidFill>
              <a:schemeClr val="tx2"/>
            </a:solidFill>
          </a:ln>
        </p:spPr>
      </p:pic>
    </p:spTree>
    <p:extLst>
      <p:ext uri="{BB962C8B-B14F-4D97-AF65-F5344CB8AC3E}">
        <p14:creationId xmlns:p14="http://schemas.microsoft.com/office/powerpoint/2010/main" val="4827954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2">
            <a:extLst>
              <a:ext uri="{FF2B5EF4-FFF2-40B4-BE49-F238E27FC236}">
                <a16:creationId xmlns:a16="http://schemas.microsoft.com/office/drawing/2014/main" id="{D47ABEF4-61E6-499A-8188-FDD5BEE4A694}"/>
              </a:ext>
            </a:extLst>
          </p:cNvPr>
          <p:cNvSpPr txBox="1">
            <a:spLocks noChangeArrowheads="1"/>
          </p:cNvSpPr>
          <p:nvPr/>
        </p:nvSpPr>
        <p:spPr bwMode="auto">
          <a:xfrm>
            <a:off x="2255521" y="433946"/>
            <a:ext cx="6695440" cy="7120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6200">
                <a:solidFill>
                  <a:schemeClr val="tx1"/>
                </a:solidFill>
                <a:latin typeface="Arial" panose="020B0604020202020204" pitchFamily="34" charset="0"/>
                <a:ea typeface="ＭＳ Ｐゴシック" panose="020B0600070205080204" pitchFamily="34" charset="-128"/>
              </a:defRPr>
            </a:lvl1pPr>
            <a:lvl2pPr marL="742950" indent="-285750">
              <a:defRPr sz="6200">
                <a:solidFill>
                  <a:schemeClr val="tx1"/>
                </a:solidFill>
                <a:latin typeface="Arial" panose="020B0604020202020204" pitchFamily="34" charset="0"/>
                <a:ea typeface="ＭＳ Ｐゴシック" panose="020B0600070205080204" pitchFamily="34" charset="-128"/>
              </a:defRPr>
            </a:lvl2pPr>
            <a:lvl3pPr marL="1143000" indent="-228600">
              <a:defRPr sz="6200">
                <a:solidFill>
                  <a:schemeClr val="tx1"/>
                </a:solidFill>
                <a:latin typeface="Arial" panose="020B0604020202020204" pitchFamily="34" charset="0"/>
                <a:ea typeface="ＭＳ Ｐゴシック" panose="020B0600070205080204" pitchFamily="34" charset="-128"/>
              </a:defRPr>
            </a:lvl3pPr>
            <a:lvl4pPr marL="1600200" indent="-228600">
              <a:defRPr sz="6200">
                <a:solidFill>
                  <a:schemeClr val="tx1"/>
                </a:solidFill>
                <a:latin typeface="Arial" panose="020B0604020202020204" pitchFamily="34" charset="0"/>
                <a:ea typeface="ＭＳ Ｐゴシック" panose="020B0600070205080204" pitchFamily="34" charset="-128"/>
              </a:defRPr>
            </a:lvl4pPr>
            <a:lvl5pPr marL="2057400" indent="-228600">
              <a:defRPr sz="6200">
                <a:solidFill>
                  <a:schemeClr val="tx1"/>
                </a:solidFill>
                <a:latin typeface="Arial" panose="020B0604020202020204" pitchFamily="34" charset="0"/>
                <a:ea typeface="ＭＳ Ｐゴシック" panose="020B0600070205080204" pitchFamily="34" charset="-128"/>
              </a:defRPr>
            </a:lvl5pPr>
            <a:lvl6pPr marL="2514600" indent="-228600" defTabSz="3133725" eaLnBrk="0" fontAlgn="base" hangingPunct="0">
              <a:spcBef>
                <a:spcPct val="0"/>
              </a:spcBef>
              <a:spcAft>
                <a:spcPct val="0"/>
              </a:spcAft>
              <a:defRPr sz="6200">
                <a:solidFill>
                  <a:schemeClr val="tx1"/>
                </a:solidFill>
                <a:latin typeface="Arial" panose="020B0604020202020204" pitchFamily="34" charset="0"/>
                <a:ea typeface="ＭＳ Ｐゴシック" panose="020B0600070205080204" pitchFamily="34" charset="-128"/>
              </a:defRPr>
            </a:lvl6pPr>
            <a:lvl7pPr marL="2971800" indent="-228600" defTabSz="3133725" eaLnBrk="0" fontAlgn="base" hangingPunct="0">
              <a:spcBef>
                <a:spcPct val="0"/>
              </a:spcBef>
              <a:spcAft>
                <a:spcPct val="0"/>
              </a:spcAft>
              <a:defRPr sz="6200">
                <a:solidFill>
                  <a:schemeClr val="tx1"/>
                </a:solidFill>
                <a:latin typeface="Arial" panose="020B0604020202020204" pitchFamily="34" charset="0"/>
                <a:ea typeface="ＭＳ Ｐゴシック" panose="020B0600070205080204" pitchFamily="34" charset="-128"/>
              </a:defRPr>
            </a:lvl7pPr>
            <a:lvl8pPr marL="3429000" indent="-228600" defTabSz="3133725" eaLnBrk="0" fontAlgn="base" hangingPunct="0">
              <a:spcBef>
                <a:spcPct val="0"/>
              </a:spcBef>
              <a:spcAft>
                <a:spcPct val="0"/>
              </a:spcAft>
              <a:defRPr sz="6200">
                <a:solidFill>
                  <a:schemeClr val="tx1"/>
                </a:solidFill>
                <a:latin typeface="Arial" panose="020B0604020202020204" pitchFamily="34" charset="0"/>
                <a:ea typeface="ＭＳ Ｐゴシック" panose="020B0600070205080204" pitchFamily="34" charset="-128"/>
              </a:defRPr>
            </a:lvl8pPr>
            <a:lvl9pPr marL="3886200" indent="-228600" defTabSz="3133725" eaLnBrk="0" fontAlgn="base" hangingPunct="0">
              <a:spcBef>
                <a:spcPct val="0"/>
              </a:spcBef>
              <a:spcAft>
                <a:spcPct val="0"/>
              </a:spcAft>
              <a:defRPr sz="6200">
                <a:solidFill>
                  <a:schemeClr val="tx1"/>
                </a:solidFill>
                <a:latin typeface="Arial" panose="020B0604020202020204" pitchFamily="34" charset="0"/>
                <a:ea typeface="ＭＳ Ｐゴシック" panose="020B0600070205080204" pitchFamily="34" charset="-128"/>
              </a:defRPr>
            </a:lvl9pPr>
          </a:lstStyle>
          <a:p>
            <a:pPr>
              <a:lnSpc>
                <a:spcPct val="107000"/>
              </a:lnSpc>
              <a:spcAft>
                <a:spcPts val="10"/>
              </a:spcAft>
            </a:pPr>
            <a:r>
              <a:rPr lang="en-US" altLang="en-US" sz="3200" b="1" dirty="0">
                <a:latin typeface="+mj-lt"/>
                <a:cs typeface="Calibri" panose="020F0502020204030204" pitchFamily="34" charset="0"/>
              </a:rPr>
              <a:t>Methods (cont’d) </a:t>
            </a:r>
          </a:p>
        </p:txBody>
      </p:sp>
      <p:sp>
        <p:nvSpPr>
          <p:cNvPr id="12" name="Content Placeholder 2">
            <a:extLst>
              <a:ext uri="{FF2B5EF4-FFF2-40B4-BE49-F238E27FC236}">
                <a16:creationId xmlns:a16="http://schemas.microsoft.com/office/drawing/2014/main" id="{410A071E-C1D0-48C8-8CA8-6DF0CE5B692E}"/>
              </a:ext>
            </a:extLst>
          </p:cNvPr>
          <p:cNvSpPr>
            <a:spLocks noGrp="1"/>
          </p:cNvSpPr>
          <p:nvPr>
            <p:ph idx="1"/>
          </p:nvPr>
        </p:nvSpPr>
        <p:spPr>
          <a:xfrm>
            <a:off x="129430" y="1675296"/>
            <a:ext cx="5360503" cy="4734453"/>
          </a:xfrm>
        </p:spPr>
        <p:txBody>
          <a:bodyPr vert="horz" lIns="0" tIns="0" rIns="0" bIns="0" rtlCol="0">
            <a:noAutofit/>
          </a:bodyPr>
          <a:lstStyle/>
          <a:p>
            <a:pPr>
              <a:buClr>
                <a:srgbClr val="FF0000"/>
              </a:buClr>
              <a:buFont typeface="Arial" panose="020B0604020202020204" pitchFamily="34" charset="0"/>
            </a:pPr>
            <a:r>
              <a:rPr lang="en-US" sz="2800" dirty="0"/>
              <a:t>Dispensed PrEP at the same visit to those willing to initiate and medically eligible</a:t>
            </a:r>
          </a:p>
          <a:p>
            <a:pPr marL="0" indent="0">
              <a:buClr>
                <a:srgbClr val="FF0000"/>
              </a:buClr>
              <a:buNone/>
            </a:pPr>
            <a:endParaRPr lang="en-US" sz="2800" dirty="0"/>
          </a:p>
          <a:p>
            <a:pPr>
              <a:buClr>
                <a:srgbClr val="FF0000"/>
              </a:buClr>
              <a:buFont typeface="Arial" panose="020B0604020202020204" pitchFamily="34" charset="0"/>
            </a:pPr>
            <a:r>
              <a:rPr lang="en-US" sz="2800" dirty="0"/>
              <a:t>Logistic regression models to determine cofactors of uptake</a:t>
            </a:r>
          </a:p>
          <a:p>
            <a:pPr>
              <a:buClr>
                <a:srgbClr val="FF0000"/>
              </a:buClr>
              <a:buFont typeface="Arial" panose="020B0604020202020204" pitchFamily="34" charset="0"/>
            </a:pPr>
            <a:endParaRPr lang="en-US" sz="2800" dirty="0"/>
          </a:p>
          <a:p>
            <a:pPr>
              <a:buClr>
                <a:srgbClr val="FF0000"/>
              </a:buClr>
              <a:buFont typeface="Arial" panose="020B0604020202020204" pitchFamily="34" charset="0"/>
              <a:buChar char="•"/>
            </a:pPr>
            <a:r>
              <a:rPr lang="en-US" sz="2800" dirty="0"/>
              <a:t>Data from Nov 2017-June 2018</a:t>
            </a:r>
          </a:p>
          <a:p>
            <a:pPr>
              <a:buClr>
                <a:srgbClr val="FF0000"/>
              </a:buClr>
              <a:buFont typeface="Arial" panose="020B0604020202020204" pitchFamily="34" charset="0"/>
            </a:pPr>
            <a:endParaRPr lang="en-US" sz="2800" dirty="0"/>
          </a:p>
        </p:txBody>
      </p:sp>
      <p:pic>
        <p:nvPicPr>
          <p:cNvPr id="2" name="Picture 1"/>
          <p:cNvPicPr>
            <a:picLocks noChangeAspect="1"/>
          </p:cNvPicPr>
          <p:nvPr/>
        </p:nvPicPr>
        <p:blipFill rotWithShape="1">
          <a:blip r:embed="rId3"/>
          <a:srcRect l="12836" t="37292"/>
          <a:stretch/>
        </p:blipFill>
        <p:spPr>
          <a:xfrm>
            <a:off x="5426680" y="1675296"/>
            <a:ext cx="3163197" cy="3413539"/>
          </a:xfrm>
          <a:prstGeom prst="rect">
            <a:avLst/>
          </a:prstGeom>
          <a:ln>
            <a:solidFill>
              <a:schemeClr val="tx2"/>
            </a:solidFill>
          </a:ln>
        </p:spPr>
      </p:pic>
    </p:spTree>
    <p:extLst>
      <p:ext uri="{BB962C8B-B14F-4D97-AF65-F5344CB8AC3E}">
        <p14:creationId xmlns:p14="http://schemas.microsoft.com/office/powerpoint/2010/main" val="1111834474"/>
      </p:ext>
    </p:extLst>
  </p:cSld>
  <p:clrMapOvr>
    <a:masterClrMapping/>
  </p:clrMapOvr>
</p:sld>
</file>

<file path=ppt/theme/theme1.xml><?xml version="1.0" encoding="utf-8"?>
<a:theme xmlns:a="http://schemas.openxmlformats.org/drawingml/2006/main" name="Office Theme">
  <a:themeElements>
    <a:clrScheme name="DREAMS 1">
      <a:dk1>
        <a:srgbClr val="1C1668"/>
      </a:dk1>
      <a:lt1>
        <a:sysClr val="window" lastClr="FFFFFF"/>
      </a:lt1>
      <a:dk2>
        <a:srgbClr val="212121"/>
      </a:dk2>
      <a:lt2>
        <a:srgbClr val="FFFFFF"/>
      </a:lt2>
      <a:accent1>
        <a:srgbClr val="1B1565"/>
      </a:accent1>
      <a:accent2>
        <a:srgbClr val="932B3B"/>
      </a:accent2>
      <a:accent3>
        <a:srgbClr val="D87A2C"/>
      </a:accent3>
      <a:accent4>
        <a:srgbClr val="FEC626"/>
      </a:accent4>
      <a:accent5>
        <a:srgbClr val="EB5959"/>
      </a:accent5>
      <a:accent6>
        <a:srgbClr val="F6A158"/>
      </a:accent6>
      <a:hlink>
        <a:srgbClr val="1C1668"/>
      </a:hlink>
      <a:folHlink>
        <a:srgbClr val="1C1668"/>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vert="horz" lIns="0" tIns="0" rIns="0" bIns="0" rtlCol="0" anchor="t" anchorCtr="0">
        <a:normAutofit/>
      </a:bodyPr>
      <a:lstStyle>
        <a:defPPr>
          <a:defRPr sz="1400"/>
        </a:defPPr>
      </a:lstStyle>
    </a:txDef>
  </a:objectDefaults>
  <a:extraClrSchemeLst/>
  <a:extLst>
    <a:ext uri="{05A4C25C-085E-4340-85A3-A5531E510DB2}">
      <thm15:themeFamily xmlns:thm15="http://schemas.microsoft.com/office/thememl/2012/main" name="PrIYA PowerPoint Template with logo_TS" id="{813D22C4-088F-864B-B1F9-DED66850B162}" vid="{2F1BC9C0-BEF4-C54F-8632-CC716D6E616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7795</TotalTime>
  <Words>2224</Words>
  <Application>Microsoft Office PowerPoint</Application>
  <PresentationFormat>On-screen Show (4:3)</PresentationFormat>
  <Paragraphs>173</Paragraphs>
  <Slides>20</Slides>
  <Notes>20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ＭＳ Ｐゴシック</vt:lpstr>
      <vt:lpstr>Arial</vt:lpstr>
      <vt:lpstr>Calibri</vt:lpstr>
      <vt:lpstr>Century Gothic</vt:lpstr>
      <vt:lpstr>Helvetica Neue</vt:lpstr>
      <vt:lpstr>KlavikaLight-Plain</vt:lpstr>
      <vt:lpstr>Office Theme</vt:lpstr>
      <vt:lpstr>Uptake of PrEP within family planning clinics: Results from a large implementation program in Kenya  K. Mugwanya1, J. Pintye1, J. Kinuthia1,2, F. Abuna3, H. Lagat3, M. Serede3, J. Sila3, G. John-Stewart4, J. Baeten4 PrEP Implementation for Young Women and Adolescents (PrIYA) Program 1 University of Washington, Seattle, United States; 2 Kenyatta National Hospital, Nairobi, Kenya; 3University of Washington-Kenya, Nairobi, Kenya </vt:lpstr>
      <vt:lpstr>PowerPoint Presentation</vt:lpstr>
      <vt:lpstr>Opportunities for PrEP within family planning (FP) clinics</vt:lpstr>
      <vt:lpstr>Unanswered questions about PrEP delivery in routine FP settings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PrIYA All-Collaborator Meeting</dc:title>
  <dc:creator>Tina L Schuh</dc:creator>
  <cp:lastModifiedBy>Jillian Pintye</cp:lastModifiedBy>
  <cp:revision>240</cp:revision>
  <cp:lastPrinted>2018-07-22T15:43:20Z</cp:lastPrinted>
  <dcterms:created xsi:type="dcterms:W3CDTF">2017-10-16T19:30:37Z</dcterms:created>
  <dcterms:modified xsi:type="dcterms:W3CDTF">2018-07-24T10:27:17Z</dcterms:modified>
</cp:coreProperties>
</file>